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9" r:id="rId8"/>
    <p:sldId id="271" r:id="rId9"/>
    <p:sldId id="262" r:id="rId10"/>
    <p:sldId id="263" r:id="rId11"/>
    <p:sldId id="264" r:id="rId12"/>
    <p:sldId id="273" r:id="rId13"/>
    <p:sldId id="272" r:id="rId14"/>
    <p:sldId id="266"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912" autoAdjust="0"/>
    <p:restoredTop sz="94610"/>
  </p:normalViewPr>
  <p:slideViewPr>
    <p:cSldViewPr snapToGrid="0" snapToObjects="1">
      <p:cViewPr varScale="1">
        <p:scale>
          <a:sx n="69" d="100"/>
          <a:sy n="69" d="100"/>
        </p:scale>
        <p:origin x="85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369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1569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589699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8076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5453613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165271"/>
            <a:ext cx="7477601" cy="2499598"/>
          </a:xfrm>
          <a:prstGeom prst="rect">
            <a:avLst/>
          </a:prstGeom>
          <a:noFill/>
          <a:ln/>
        </p:spPr>
        <p:txBody>
          <a:bodyPr wrap="square" rtlCol="0" anchor="t"/>
          <a:lstStyle/>
          <a:p>
            <a:pPr marL="0" indent="0">
              <a:lnSpc>
                <a:spcPts val="6561"/>
              </a:lnSpc>
              <a:buNone/>
            </a:pPr>
            <a:r>
              <a:rPr lang="en-US" sz="5249" dirty="0">
                <a:solidFill>
                  <a:srgbClr val="F2F2F3"/>
                </a:solidFill>
                <a:latin typeface="Poppins" pitchFamily="34" charset="0"/>
                <a:ea typeface="Poppins" pitchFamily="34" charset="-122"/>
                <a:cs typeface="Poppins" pitchFamily="34" charset="-120"/>
              </a:rPr>
              <a:t>IoT Based Smart Helmet for Industrial Workers</a:t>
            </a:r>
            <a:endParaRPr lang="en-US" sz="5249" dirty="0"/>
          </a:p>
        </p:txBody>
      </p:sp>
      <p:sp>
        <p:nvSpPr>
          <p:cNvPr id="6" name="Text 3"/>
          <p:cNvSpPr/>
          <p:nvPr/>
        </p:nvSpPr>
        <p:spPr>
          <a:xfrm>
            <a:off x="833199" y="4998125"/>
            <a:ext cx="7477601" cy="1066205"/>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This presentation introduces an IoT-based smart helmet designed for industrial workers. Explore the purpose, components, working, benefits, challenges, and future possibilities of this innovative project.</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dirty="0"/>
          </a:p>
        </p:txBody>
      </p:sp>
      <p:pic>
        <p:nvPicPr>
          <p:cNvPr id="4" name="Image 0"/>
          <p:cNvPicPr>
            <a:picLocks noChangeAspect="1"/>
          </p:cNvPicPr>
          <p:nvPr/>
        </p:nvPicPr>
        <p:blipFill>
          <a:blip r:embed="rId3"/>
          <a:srcRect/>
          <a:stretch/>
        </p:blipFill>
        <p:spPr>
          <a:xfrm>
            <a:off x="10788312" y="0"/>
            <a:ext cx="3657600" cy="3657600"/>
          </a:xfrm>
          <a:prstGeom prst="rect">
            <a:avLst/>
          </a:prstGeom>
        </p:spPr>
      </p:pic>
      <p:sp>
        <p:nvSpPr>
          <p:cNvPr id="5" name="Text 2"/>
          <p:cNvSpPr/>
          <p:nvPr/>
        </p:nvSpPr>
        <p:spPr>
          <a:xfrm>
            <a:off x="833199" y="1261348"/>
            <a:ext cx="786384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Benefits of the Smart Helmet</a:t>
            </a:r>
            <a:endParaRPr lang="en-US" sz="4374" dirty="0"/>
          </a:p>
        </p:txBody>
      </p:sp>
      <p:sp>
        <p:nvSpPr>
          <p:cNvPr id="6" name="Shape 3"/>
          <p:cNvSpPr/>
          <p:nvPr/>
        </p:nvSpPr>
        <p:spPr>
          <a:xfrm>
            <a:off x="833199" y="2462570"/>
            <a:ext cx="499943" cy="499943"/>
          </a:xfrm>
          <a:prstGeom prst="roundRect">
            <a:avLst>
              <a:gd name="adj" fmla="val 20000"/>
            </a:avLst>
          </a:prstGeom>
          <a:solidFill>
            <a:srgbClr val="3D3D42"/>
          </a:solidFill>
          <a:ln w="13811">
            <a:solidFill>
              <a:srgbClr val="494950"/>
            </a:solidFill>
            <a:prstDash val="solid"/>
          </a:ln>
        </p:spPr>
        <p:txBody>
          <a:bodyPr/>
          <a:lstStyle/>
          <a:p>
            <a:endParaRPr lang="en-IN"/>
          </a:p>
        </p:txBody>
      </p:sp>
      <p:sp>
        <p:nvSpPr>
          <p:cNvPr id="7" name="Text 4"/>
          <p:cNvSpPr/>
          <p:nvPr/>
        </p:nvSpPr>
        <p:spPr>
          <a:xfrm>
            <a:off x="1033582" y="2504242"/>
            <a:ext cx="9906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8" name="Text 5"/>
          <p:cNvSpPr/>
          <p:nvPr/>
        </p:nvSpPr>
        <p:spPr>
          <a:xfrm>
            <a:off x="1555313" y="2538889"/>
            <a:ext cx="523494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Improved Safety for Industrial Workers</a:t>
            </a:r>
            <a:endParaRPr lang="en-US" sz="2187" dirty="0"/>
          </a:p>
        </p:txBody>
      </p:sp>
      <p:sp>
        <p:nvSpPr>
          <p:cNvPr id="9" name="Text 6"/>
          <p:cNvSpPr/>
          <p:nvPr/>
        </p:nvSpPr>
        <p:spPr>
          <a:xfrm>
            <a:off x="1555313" y="3108246"/>
            <a:ext cx="85842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Learn how the smart helmet enhances worker safety and reduces workplace accidents.</a:t>
            </a:r>
            <a:endParaRPr lang="en-US" sz="1750" dirty="0"/>
          </a:p>
        </p:txBody>
      </p:sp>
      <p:sp>
        <p:nvSpPr>
          <p:cNvPr id="10" name="Shape 7"/>
          <p:cNvSpPr/>
          <p:nvPr/>
        </p:nvSpPr>
        <p:spPr>
          <a:xfrm>
            <a:off x="833199" y="3859411"/>
            <a:ext cx="499943" cy="499943"/>
          </a:xfrm>
          <a:prstGeom prst="roundRect">
            <a:avLst>
              <a:gd name="adj" fmla="val 20000"/>
            </a:avLst>
          </a:prstGeom>
          <a:solidFill>
            <a:srgbClr val="3D3D42"/>
          </a:solidFill>
          <a:ln w="13811">
            <a:solidFill>
              <a:srgbClr val="494950"/>
            </a:solidFill>
            <a:prstDash val="solid"/>
          </a:ln>
        </p:spPr>
        <p:txBody>
          <a:bodyPr/>
          <a:lstStyle/>
          <a:p>
            <a:endParaRPr lang="en-IN"/>
          </a:p>
        </p:txBody>
      </p:sp>
      <p:sp>
        <p:nvSpPr>
          <p:cNvPr id="11" name="Text 8"/>
          <p:cNvSpPr/>
          <p:nvPr/>
        </p:nvSpPr>
        <p:spPr>
          <a:xfrm>
            <a:off x="987862" y="3901083"/>
            <a:ext cx="19050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2" name="Text 9"/>
          <p:cNvSpPr/>
          <p:nvPr/>
        </p:nvSpPr>
        <p:spPr>
          <a:xfrm>
            <a:off x="1555313" y="3935730"/>
            <a:ext cx="552450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Early Detection of Hazardous Conditions</a:t>
            </a:r>
            <a:endParaRPr lang="en-US" sz="2187" dirty="0"/>
          </a:p>
        </p:txBody>
      </p:sp>
      <p:sp>
        <p:nvSpPr>
          <p:cNvPr id="13" name="Text 10"/>
          <p:cNvSpPr/>
          <p:nvPr/>
        </p:nvSpPr>
        <p:spPr>
          <a:xfrm>
            <a:off x="1555313" y="4505087"/>
            <a:ext cx="8584287"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Understand how the helmet's sensors enable early detection of dangerous environments.</a:t>
            </a:r>
            <a:endParaRPr lang="en-US" sz="1750" dirty="0"/>
          </a:p>
        </p:txBody>
      </p:sp>
      <p:sp>
        <p:nvSpPr>
          <p:cNvPr id="14" name="Shape 11"/>
          <p:cNvSpPr/>
          <p:nvPr/>
        </p:nvSpPr>
        <p:spPr>
          <a:xfrm>
            <a:off x="833199" y="5611654"/>
            <a:ext cx="499943" cy="499943"/>
          </a:xfrm>
          <a:prstGeom prst="roundRect">
            <a:avLst>
              <a:gd name="adj" fmla="val 20000"/>
            </a:avLst>
          </a:prstGeom>
          <a:solidFill>
            <a:srgbClr val="3D3D42"/>
          </a:solidFill>
          <a:ln w="13811">
            <a:solidFill>
              <a:srgbClr val="494950"/>
            </a:solidFill>
            <a:prstDash val="solid"/>
          </a:ln>
        </p:spPr>
        <p:txBody>
          <a:bodyPr/>
          <a:lstStyle/>
          <a:p>
            <a:endParaRPr lang="en-IN"/>
          </a:p>
        </p:txBody>
      </p:sp>
      <p:sp>
        <p:nvSpPr>
          <p:cNvPr id="15" name="Text 12"/>
          <p:cNvSpPr/>
          <p:nvPr/>
        </p:nvSpPr>
        <p:spPr>
          <a:xfrm>
            <a:off x="984052" y="5653326"/>
            <a:ext cx="19812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6" name="Text 13"/>
          <p:cNvSpPr/>
          <p:nvPr/>
        </p:nvSpPr>
        <p:spPr>
          <a:xfrm>
            <a:off x="1555313" y="5687973"/>
            <a:ext cx="686562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Enhanced Communication and Prompt Response</a:t>
            </a:r>
            <a:endParaRPr lang="en-US" sz="2187" dirty="0"/>
          </a:p>
        </p:txBody>
      </p:sp>
      <p:sp>
        <p:nvSpPr>
          <p:cNvPr id="17" name="Text 14"/>
          <p:cNvSpPr/>
          <p:nvPr/>
        </p:nvSpPr>
        <p:spPr>
          <a:xfrm>
            <a:off x="1555313" y="6257330"/>
            <a:ext cx="8584287"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Discover how the helmet facilitates effective communication and quicker response times during emergencies.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a:p>
        </p:txBody>
      </p:sp>
      <p:pic>
        <p:nvPicPr>
          <p:cNvPr id="4" name="Image 0"/>
          <p:cNvPicPr>
            <a:picLocks noChangeAspect="1"/>
          </p:cNvPicPr>
          <p:nvPr/>
        </p:nvPicPr>
        <p:blipFill>
          <a:blip r:embed="rId3"/>
          <a:srcRect/>
          <a:stretch/>
        </p:blipFill>
        <p:spPr>
          <a:xfrm>
            <a:off x="10972800" y="4307502"/>
            <a:ext cx="3657600" cy="3922098"/>
          </a:xfrm>
          <a:prstGeom prst="rect">
            <a:avLst/>
          </a:prstGeom>
        </p:spPr>
      </p:pic>
      <p:sp>
        <p:nvSpPr>
          <p:cNvPr id="5" name="Text 2"/>
          <p:cNvSpPr/>
          <p:nvPr/>
        </p:nvSpPr>
        <p:spPr>
          <a:xfrm>
            <a:off x="833199" y="1083707"/>
            <a:ext cx="747522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Challenges and Limitations</a:t>
            </a:r>
            <a:endParaRPr lang="en-US" sz="4374" dirty="0"/>
          </a:p>
        </p:txBody>
      </p:sp>
      <p:sp>
        <p:nvSpPr>
          <p:cNvPr id="6" name="Shape 3"/>
          <p:cNvSpPr/>
          <p:nvPr/>
        </p:nvSpPr>
        <p:spPr>
          <a:xfrm>
            <a:off x="833199" y="2284928"/>
            <a:ext cx="499943" cy="499943"/>
          </a:xfrm>
          <a:prstGeom prst="roundRect">
            <a:avLst>
              <a:gd name="adj" fmla="val 20000"/>
            </a:avLst>
          </a:prstGeom>
          <a:solidFill>
            <a:srgbClr val="3D3D42"/>
          </a:solidFill>
          <a:ln w="13811">
            <a:solidFill>
              <a:srgbClr val="494950"/>
            </a:solidFill>
            <a:prstDash val="solid"/>
          </a:ln>
        </p:spPr>
        <p:txBody>
          <a:bodyPr/>
          <a:lstStyle/>
          <a:p>
            <a:endParaRPr lang="en-IN"/>
          </a:p>
        </p:txBody>
      </p:sp>
      <p:sp>
        <p:nvSpPr>
          <p:cNvPr id="7" name="Text 4"/>
          <p:cNvSpPr/>
          <p:nvPr/>
        </p:nvSpPr>
        <p:spPr>
          <a:xfrm>
            <a:off x="1033582" y="2326600"/>
            <a:ext cx="9906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8" name="Text 5"/>
          <p:cNvSpPr/>
          <p:nvPr/>
        </p:nvSpPr>
        <p:spPr>
          <a:xfrm>
            <a:off x="1555313" y="2361248"/>
            <a:ext cx="496824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Integration and Compatibility Issues</a:t>
            </a:r>
            <a:endParaRPr lang="en-US" sz="2187" dirty="0"/>
          </a:p>
        </p:txBody>
      </p:sp>
      <p:sp>
        <p:nvSpPr>
          <p:cNvPr id="9" name="Text 6"/>
          <p:cNvSpPr/>
          <p:nvPr/>
        </p:nvSpPr>
        <p:spPr>
          <a:xfrm>
            <a:off x="1555313" y="2930604"/>
            <a:ext cx="8584287"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Discuss the challenges related to integrating and ensuring compatibility between different components of the smart helmet.</a:t>
            </a:r>
            <a:endParaRPr lang="en-US" sz="1750" dirty="0"/>
          </a:p>
        </p:txBody>
      </p:sp>
      <p:sp>
        <p:nvSpPr>
          <p:cNvPr id="10" name="Shape 7"/>
          <p:cNvSpPr/>
          <p:nvPr/>
        </p:nvSpPr>
        <p:spPr>
          <a:xfrm>
            <a:off x="833199" y="4037171"/>
            <a:ext cx="499943" cy="499943"/>
          </a:xfrm>
          <a:prstGeom prst="roundRect">
            <a:avLst>
              <a:gd name="adj" fmla="val 20000"/>
            </a:avLst>
          </a:prstGeom>
          <a:solidFill>
            <a:srgbClr val="3D3D42"/>
          </a:solidFill>
          <a:ln w="13811">
            <a:solidFill>
              <a:srgbClr val="494950"/>
            </a:solidFill>
            <a:prstDash val="solid"/>
          </a:ln>
        </p:spPr>
        <p:txBody>
          <a:bodyPr/>
          <a:lstStyle/>
          <a:p>
            <a:endParaRPr lang="en-IN"/>
          </a:p>
        </p:txBody>
      </p:sp>
      <p:sp>
        <p:nvSpPr>
          <p:cNvPr id="11" name="Text 8"/>
          <p:cNvSpPr/>
          <p:nvPr/>
        </p:nvSpPr>
        <p:spPr>
          <a:xfrm>
            <a:off x="987862" y="4078843"/>
            <a:ext cx="19050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2" name="Text 9"/>
          <p:cNvSpPr/>
          <p:nvPr/>
        </p:nvSpPr>
        <p:spPr>
          <a:xfrm>
            <a:off x="1555313" y="4113490"/>
            <a:ext cx="500634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Power Consumption and Battery Life</a:t>
            </a:r>
            <a:endParaRPr lang="en-US" sz="2187" dirty="0"/>
          </a:p>
        </p:txBody>
      </p:sp>
      <p:sp>
        <p:nvSpPr>
          <p:cNvPr id="13" name="Text 10"/>
          <p:cNvSpPr/>
          <p:nvPr/>
        </p:nvSpPr>
        <p:spPr>
          <a:xfrm>
            <a:off x="1555313" y="4682847"/>
            <a:ext cx="8584287"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Explore the limitations caused by power consumption and the need for long-lasting battery solutions.</a:t>
            </a:r>
            <a:endParaRPr lang="en-US" sz="1750" dirty="0"/>
          </a:p>
        </p:txBody>
      </p:sp>
      <p:sp>
        <p:nvSpPr>
          <p:cNvPr id="14" name="Shape 11"/>
          <p:cNvSpPr/>
          <p:nvPr/>
        </p:nvSpPr>
        <p:spPr>
          <a:xfrm>
            <a:off x="833199" y="5789414"/>
            <a:ext cx="499943" cy="499943"/>
          </a:xfrm>
          <a:prstGeom prst="roundRect">
            <a:avLst>
              <a:gd name="adj" fmla="val 20000"/>
            </a:avLst>
          </a:prstGeom>
          <a:solidFill>
            <a:srgbClr val="3D3D42"/>
          </a:solidFill>
          <a:ln w="13811">
            <a:solidFill>
              <a:srgbClr val="494950"/>
            </a:solidFill>
            <a:prstDash val="solid"/>
          </a:ln>
        </p:spPr>
        <p:txBody>
          <a:bodyPr/>
          <a:lstStyle/>
          <a:p>
            <a:endParaRPr lang="en-IN"/>
          </a:p>
        </p:txBody>
      </p:sp>
      <p:sp>
        <p:nvSpPr>
          <p:cNvPr id="15" name="Text 12"/>
          <p:cNvSpPr/>
          <p:nvPr/>
        </p:nvSpPr>
        <p:spPr>
          <a:xfrm>
            <a:off x="984052" y="5831086"/>
            <a:ext cx="19812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6" name="Text 13"/>
          <p:cNvSpPr/>
          <p:nvPr/>
        </p:nvSpPr>
        <p:spPr>
          <a:xfrm>
            <a:off x="1555313" y="5865733"/>
            <a:ext cx="542544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Accuracy and Reliability of Sensor Data</a:t>
            </a:r>
            <a:endParaRPr lang="en-US" sz="2187" dirty="0"/>
          </a:p>
        </p:txBody>
      </p:sp>
      <p:sp>
        <p:nvSpPr>
          <p:cNvPr id="17" name="Text 14"/>
          <p:cNvSpPr/>
          <p:nvPr/>
        </p:nvSpPr>
        <p:spPr>
          <a:xfrm>
            <a:off x="1555313" y="6435090"/>
            <a:ext cx="8584287"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Understand the challenges associated with maintaining the accuracy and reliability of sensor data in various working conditions.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25123"/>
            <a:ext cx="14630400" cy="8229600"/>
          </a:xfrm>
          <a:prstGeom prst="rect">
            <a:avLst/>
          </a:prstGeom>
          <a:solidFill>
            <a:srgbClr val="050505">
              <a:alpha val="80000"/>
            </a:srgbClr>
          </a:solid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Text 3"/>
          <p:cNvSpPr/>
          <p:nvPr/>
        </p:nvSpPr>
        <p:spPr>
          <a:xfrm>
            <a:off x="2037993" y="2312670"/>
            <a:ext cx="5926136" cy="694373"/>
          </a:xfrm>
          <a:prstGeom prst="rect">
            <a:avLst/>
          </a:prstGeom>
          <a:noFill/>
          <a:ln/>
        </p:spPr>
        <p:txBody>
          <a:bodyPr wrap="none" rtlCol="0" anchor="t"/>
          <a:lstStyle/>
          <a:p>
            <a:pPr marL="0" marR="0" lvl="0" indent="0" algn="l" defTabSz="914400" rtl="0" eaLnBrk="1" fontAlgn="auto" latinLnBrk="0" hangingPunct="1">
              <a:lnSpc>
                <a:spcPts val="5468"/>
              </a:lnSpc>
              <a:spcBef>
                <a:spcPts val="0"/>
              </a:spcBef>
              <a:spcAft>
                <a:spcPts val="0"/>
              </a:spcAft>
              <a:buClrTx/>
              <a:buSzTx/>
              <a:buFontTx/>
              <a:buNone/>
              <a:tabLst/>
              <a:defRPr/>
            </a:pPr>
            <a:r>
              <a:rPr lang="en-US" sz="4374" dirty="0">
                <a:solidFill>
                  <a:srgbClr val="F2F2F3"/>
                </a:solidFill>
                <a:latin typeface="Poppins" pitchFamily="34" charset="0"/>
                <a:cs typeface="Poppins" pitchFamily="34" charset="-120"/>
              </a:rPr>
              <a:t>Future Enhancements</a:t>
            </a:r>
            <a:endParaRPr kumimoji="0" lang="en-US" sz="4374"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 5"/>
          <p:cNvSpPr/>
          <p:nvPr/>
        </p:nvSpPr>
        <p:spPr>
          <a:xfrm>
            <a:off x="2393394" y="3784521"/>
            <a:ext cx="10199013" cy="355402"/>
          </a:xfrm>
          <a:prstGeom prst="rect">
            <a:avLst/>
          </a:prstGeom>
          <a:noFill/>
          <a:ln/>
        </p:spPr>
        <p:txBody>
          <a:bodyPr wrap="none" rtlCol="0" anchor="t"/>
          <a:lstStyle/>
          <a:p>
            <a:pPr marL="342900" marR="0" lvl="0" indent="-342900" algn="l" defTabSz="914400" rtl="0" eaLnBrk="1" fontAlgn="auto" latinLnBrk="0" hangingPunct="1">
              <a:lnSpc>
                <a:spcPts val="2799"/>
              </a:lnSpc>
              <a:spcBef>
                <a:spcPts val="0"/>
              </a:spcBef>
              <a:spcAft>
                <a:spcPts val="0"/>
              </a:spcAft>
              <a:buClrTx/>
              <a:buSzPct val="100000"/>
              <a:buFontTx/>
              <a:buChar char="•"/>
              <a:tabLst/>
              <a:defRPr/>
            </a:pPr>
            <a:r>
              <a:rPr kumimoji="0" lang="en-US" sz="2000" b="1" i="0" u="none" strike="noStrike" kern="1200" cap="none" spc="0" normalizeH="0" baseline="0" noProof="0" dirty="0">
                <a:ln>
                  <a:noFill/>
                </a:ln>
                <a:solidFill>
                  <a:srgbClr val="E5E0DF"/>
                </a:solidFill>
                <a:effectLst/>
                <a:uLnTx/>
                <a:uFillTx/>
                <a:latin typeface="Roboto" pitchFamily="34" charset="0"/>
                <a:ea typeface="Roboto" pitchFamily="34" charset="-122"/>
                <a:cs typeface="Roboto" pitchFamily="34" charset="-120"/>
              </a:rPr>
              <a:t>Upgrading Sensors for </a:t>
            </a:r>
            <a:r>
              <a:rPr lang="en-US" sz="2000" b="1" dirty="0">
                <a:solidFill>
                  <a:srgbClr val="E5E0DF"/>
                </a:solidFill>
                <a:latin typeface="Roboto" pitchFamily="34" charset="0"/>
                <a:ea typeface="Roboto" pitchFamily="34" charset="-122"/>
                <a:cs typeface="Roboto" pitchFamily="34" charset="-120"/>
              </a:rPr>
              <a:t>Increased Accuracy</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 6"/>
          <p:cNvSpPr/>
          <p:nvPr/>
        </p:nvSpPr>
        <p:spPr>
          <a:xfrm>
            <a:off x="2393394" y="4228743"/>
            <a:ext cx="10199013" cy="355402"/>
          </a:xfrm>
          <a:prstGeom prst="rect">
            <a:avLst/>
          </a:prstGeom>
          <a:noFill/>
          <a:ln/>
        </p:spPr>
        <p:txBody>
          <a:bodyPr wrap="none" rtlCol="0" anchor="t"/>
          <a:lstStyle/>
          <a:p>
            <a:pPr marL="342900" marR="0" lvl="0" indent="-342900" algn="l" defTabSz="914400" rtl="0" eaLnBrk="1" fontAlgn="auto" latinLnBrk="0" hangingPunct="1">
              <a:lnSpc>
                <a:spcPts val="2799"/>
              </a:lnSpc>
              <a:spcBef>
                <a:spcPts val="0"/>
              </a:spcBef>
              <a:spcAft>
                <a:spcPts val="0"/>
              </a:spcAft>
              <a:buClrTx/>
              <a:buSzPct val="100000"/>
              <a:buFontTx/>
              <a:buChar char="•"/>
              <a:tabLst/>
              <a:defRPr/>
            </a:pPr>
            <a:r>
              <a:rPr lang="en-US" sz="2000" b="1" dirty="0">
                <a:solidFill>
                  <a:srgbClr val="E5E0DF"/>
                </a:solidFill>
                <a:latin typeface="Roboto" pitchFamily="34" charset="0"/>
                <a:ea typeface="Roboto" pitchFamily="34" charset="-122"/>
                <a:cs typeface="Roboto" pitchFamily="34" charset="-120"/>
              </a:rPr>
              <a:t>Integrating Machine Learning for Predictive Analysis</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Text 7"/>
          <p:cNvSpPr/>
          <p:nvPr/>
        </p:nvSpPr>
        <p:spPr>
          <a:xfrm>
            <a:off x="2393394" y="4672965"/>
            <a:ext cx="10199013" cy="355402"/>
          </a:xfrm>
          <a:prstGeom prst="rect">
            <a:avLst/>
          </a:prstGeom>
          <a:noFill/>
          <a:ln/>
        </p:spPr>
        <p:txBody>
          <a:bodyPr wrap="none" rtlCol="0" anchor="t"/>
          <a:lstStyle/>
          <a:p>
            <a:pPr marL="342900" marR="0" lvl="0" indent="-342900" algn="l" defTabSz="914400" rtl="0" eaLnBrk="1" fontAlgn="auto" latinLnBrk="0" hangingPunct="1">
              <a:lnSpc>
                <a:spcPts val="2799"/>
              </a:lnSpc>
              <a:spcBef>
                <a:spcPts val="0"/>
              </a:spcBef>
              <a:spcAft>
                <a:spcPts val="0"/>
              </a:spcAft>
              <a:buClrTx/>
              <a:buSzPct val="100000"/>
              <a:buFontTx/>
              <a:buChar char="•"/>
              <a:tabLst/>
              <a:defRPr/>
            </a:pPr>
            <a:r>
              <a:rPr kumimoji="0" lang="en-US" sz="2000" b="1" i="0" u="none" strike="noStrike" kern="1200" cap="none" spc="0" normalizeH="0" baseline="0" noProof="0" dirty="0">
                <a:ln>
                  <a:noFill/>
                </a:ln>
                <a:solidFill>
                  <a:srgbClr val="E5E0DF"/>
                </a:solidFill>
                <a:effectLst/>
                <a:uLnTx/>
                <a:uFillTx/>
                <a:latin typeface="Roboto" pitchFamily="34" charset="0"/>
                <a:ea typeface="Roboto" pitchFamily="34" charset="-122"/>
                <a:cs typeface="Roboto" pitchFamily="34" charset="-120"/>
              </a:rPr>
              <a:t>Collaborating with Industry Experts for Continuous Improvement</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Text 8"/>
          <p:cNvSpPr/>
          <p:nvPr/>
        </p:nvSpPr>
        <p:spPr>
          <a:xfrm>
            <a:off x="2393394" y="5117187"/>
            <a:ext cx="10199013" cy="355402"/>
          </a:xfrm>
          <a:prstGeom prst="rect">
            <a:avLst/>
          </a:prstGeom>
          <a:noFill/>
          <a:ln/>
        </p:spPr>
        <p:txBody>
          <a:bodyPr wrap="none" rtlCol="0" anchor="t"/>
          <a:lstStyle/>
          <a:p>
            <a:pPr marL="342900" marR="0" lvl="0" indent="-342900" algn="l" defTabSz="914400" rtl="0" eaLnBrk="1" fontAlgn="auto" latinLnBrk="0" hangingPunct="1">
              <a:lnSpc>
                <a:spcPts val="2799"/>
              </a:lnSpc>
              <a:spcBef>
                <a:spcPts val="0"/>
              </a:spcBef>
              <a:spcAft>
                <a:spcPts val="0"/>
              </a:spcAft>
              <a:buClrTx/>
              <a:buSzPct val="100000"/>
              <a:buFontTx/>
              <a:buChar char="•"/>
              <a:tabLst/>
              <a:defRPr/>
            </a:pPr>
            <a:r>
              <a:rPr kumimoji="0" lang="en-US" sz="2000" b="1" i="0" u="none" strike="noStrike" kern="1200" cap="none" spc="0" normalizeH="0" baseline="0" noProof="0" dirty="0">
                <a:ln>
                  <a:noFill/>
                </a:ln>
                <a:solidFill>
                  <a:srgbClr val="E5E0DF"/>
                </a:solidFill>
                <a:effectLst/>
                <a:uLnTx/>
                <a:uFillTx/>
                <a:latin typeface="Roboto" pitchFamily="34" charset="0"/>
                <a:ea typeface="Roboto" pitchFamily="34" charset="-122"/>
                <a:cs typeface="Roboto" pitchFamily="34" charset="-120"/>
              </a:rPr>
              <a:t>Expanding IoT Capabilities for Broader Applications</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 name="Image 0">
            <a:extLst>
              <a:ext uri="{FF2B5EF4-FFF2-40B4-BE49-F238E27FC236}">
                <a16:creationId xmlns:a16="http://schemas.microsoft.com/office/drawing/2014/main" id="{E3DD34A1-45A3-425E-C847-F89994805379}"/>
              </a:ext>
            </a:extLst>
          </p:cNvPr>
          <p:cNvPicPr>
            <a:picLocks noChangeAspect="1"/>
          </p:cNvPicPr>
          <p:nvPr/>
        </p:nvPicPr>
        <p:blipFill>
          <a:blip r:embed="rId4"/>
          <a:srcRect/>
          <a:stretch/>
        </p:blipFill>
        <p:spPr>
          <a:xfrm>
            <a:off x="10972800" y="4641533"/>
            <a:ext cx="3657600" cy="3657600"/>
          </a:xfrm>
          <a:prstGeom prst="rect">
            <a:avLst/>
          </a:prstGeom>
        </p:spPr>
      </p:pic>
    </p:spTree>
    <p:extLst>
      <p:ext uri="{BB962C8B-B14F-4D97-AF65-F5344CB8AC3E}">
        <p14:creationId xmlns:p14="http://schemas.microsoft.com/office/powerpoint/2010/main" val="1563305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a:p>
        </p:txBody>
      </p:sp>
      <p:sp>
        <p:nvSpPr>
          <p:cNvPr id="4" name="Text 2"/>
          <p:cNvSpPr/>
          <p:nvPr/>
        </p:nvSpPr>
        <p:spPr>
          <a:xfrm>
            <a:off x="2037993" y="1268611"/>
            <a:ext cx="4443889"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Conclusion</a:t>
            </a:r>
            <a:endParaRPr lang="en-US" sz="4374" dirty="0"/>
          </a:p>
        </p:txBody>
      </p:sp>
      <p:sp>
        <p:nvSpPr>
          <p:cNvPr id="5" name="Text 3"/>
          <p:cNvSpPr/>
          <p:nvPr/>
        </p:nvSpPr>
        <p:spPr>
          <a:xfrm>
            <a:off x="2037993" y="2407325"/>
            <a:ext cx="10554414"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 IoT based smart helmet for industrial workers is a groundbreaking solution that prioritizes the safety and well-being of workers.</a:t>
            </a:r>
            <a:endParaRPr lang="en-US" sz="1750" dirty="0"/>
          </a:p>
        </p:txBody>
      </p:sp>
      <p:sp>
        <p:nvSpPr>
          <p:cNvPr id="6" name="Text 4"/>
          <p:cNvSpPr/>
          <p:nvPr/>
        </p:nvSpPr>
        <p:spPr>
          <a:xfrm>
            <a:off x="2037993" y="3368040"/>
            <a:ext cx="10554414"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By providing real-time monitoring of various environmental factors and the worker's health, the smart helmet ensures a safer working environment.</a:t>
            </a:r>
            <a:endParaRPr lang="en-US" sz="1750" dirty="0"/>
          </a:p>
        </p:txBody>
      </p:sp>
      <p:sp>
        <p:nvSpPr>
          <p:cNvPr id="7" name="Text 5"/>
          <p:cNvSpPr/>
          <p:nvPr/>
        </p:nvSpPr>
        <p:spPr>
          <a:xfrm>
            <a:off x="2037993" y="4328755"/>
            <a:ext cx="10554414"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With the ability to detect and alert workers about hazardous conditions, such as high temperature, toxic gases, and low oxygen levels, the smart helmet significantly reduces the risk of accidents and injuries.</a:t>
            </a:r>
            <a:endParaRPr lang="en-US" sz="1750" dirty="0"/>
          </a:p>
        </p:txBody>
      </p:sp>
      <p:sp>
        <p:nvSpPr>
          <p:cNvPr id="8" name="Text 6"/>
          <p:cNvSpPr/>
          <p:nvPr/>
        </p:nvSpPr>
        <p:spPr>
          <a:xfrm>
            <a:off x="2037993" y="5289471"/>
            <a:ext cx="10554414"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Furthermore, the integration of GPS tracking and emergency response features enhances the overall safety measures for workers, enabling quick assistance in case of emergencies.</a:t>
            </a:r>
            <a:endParaRPr lang="en-US" sz="1750" dirty="0"/>
          </a:p>
        </p:txBody>
      </p:sp>
      <p:sp>
        <p:nvSpPr>
          <p:cNvPr id="9" name="Text 7"/>
          <p:cNvSpPr/>
          <p:nvPr/>
        </p:nvSpPr>
        <p:spPr>
          <a:xfrm>
            <a:off x="2037993" y="6250186"/>
            <a:ext cx="10554414"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Overall, the IoT based smart helmet is a game-changer in industrial safety, providing real-time monitoring, early detection of potential hazards, and ensuring the well-being of workers.</a:t>
            </a:r>
            <a:endParaRPr lang="en-US" sz="1750" dirty="0"/>
          </a:p>
        </p:txBody>
      </p:sp>
    </p:spTree>
    <p:extLst>
      <p:ext uri="{BB962C8B-B14F-4D97-AF65-F5344CB8AC3E}">
        <p14:creationId xmlns:p14="http://schemas.microsoft.com/office/powerpoint/2010/main" val="8327782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txBody>
          <a:bodyPr/>
          <a:lstStyle/>
          <a:p>
            <a:endParaRPr lang="en-IN"/>
          </a:p>
        </p:txBody>
      </p:sp>
      <p:sp>
        <p:nvSpPr>
          <p:cNvPr id="6" name="Text 3"/>
          <p:cNvSpPr/>
          <p:nvPr/>
        </p:nvSpPr>
        <p:spPr>
          <a:xfrm>
            <a:off x="-1" y="3767614"/>
            <a:ext cx="14630401" cy="694373"/>
          </a:xfrm>
          <a:prstGeom prst="rect">
            <a:avLst/>
          </a:prstGeom>
          <a:noFill/>
          <a:ln/>
        </p:spPr>
        <p:txBody>
          <a:bodyPr wrap="none" rtlCol="0" anchor="t"/>
          <a:lstStyle/>
          <a:p>
            <a:pPr marL="0" indent="0" algn="ctr">
              <a:lnSpc>
                <a:spcPts val="5468"/>
              </a:lnSpc>
              <a:buNone/>
            </a:pPr>
            <a:r>
              <a:rPr lang="en-US" sz="4374" dirty="0">
                <a:solidFill>
                  <a:srgbClr val="F2F2F3"/>
                </a:solidFill>
                <a:latin typeface="Poppins" pitchFamily="34" charset="0"/>
                <a:ea typeface="Poppins" pitchFamily="34" charset="-122"/>
                <a:cs typeface="Poppins" pitchFamily="34" charset="-120"/>
              </a:rPr>
              <a:t>Thank You</a:t>
            </a:r>
            <a:endParaRPr lang="en-US" sz="4374" dirty="0"/>
          </a:p>
        </p:txBody>
      </p:sp>
      <p:pic>
        <p:nvPicPr>
          <p:cNvPr id="11" name="Picture 10" descr="A yellow and black helmet with a screen and a blue screen&#10;&#10;Description automatically generated">
            <a:extLst>
              <a:ext uri="{FF2B5EF4-FFF2-40B4-BE49-F238E27FC236}">
                <a16:creationId xmlns:a16="http://schemas.microsoft.com/office/drawing/2014/main" id="{84200588-3FAF-EABD-EE62-4D021DD168DB}"/>
              </a:ext>
            </a:extLst>
          </p:cNvPr>
          <p:cNvPicPr>
            <a:picLocks noChangeAspect="1"/>
          </p:cNvPicPr>
          <p:nvPr/>
        </p:nvPicPr>
        <p:blipFill>
          <a:blip r:embed="rId4"/>
          <a:stretch>
            <a:fillRect/>
          </a:stretch>
        </p:blipFill>
        <p:spPr>
          <a:xfrm>
            <a:off x="5431392" y="694374"/>
            <a:ext cx="3767613" cy="376761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2" y="3411"/>
            <a:ext cx="14630400" cy="8229600"/>
          </a:xfrm>
          <a:prstGeom prst="rect">
            <a:avLst/>
          </a:prstGeom>
          <a:solidFill>
            <a:srgbClr val="19191A"/>
          </a:solidFill>
          <a:ln/>
        </p:spPr>
        <p:txBody>
          <a:bodyPr/>
          <a:lstStyle/>
          <a:p>
            <a:endParaRPr lang="en-IN"/>
          </a:p>
        </p:txBody>
      </p:sp>
      <p:sp>
        <p:nvSpPr>
          <p:cNvPr id="3" name="Shape 1"/>
          <p:cNvSpPr/>
          <p:nvPr/>
        </p:nvSpPr>
        <p:spPr>
          <a:xfrm>
            <a:off x="2" y="3411"/>
            <a:ext cx="14630400" cy="8229600"/>
          </a:xfrm>
          <a:prstGeom prst="rect">
            <a:avLst/>
          </a:prstGeom>
          <a:solidFill>
            <a:srgbClr val="050505"/>
          </a:solidFill>
          <a:ln w="13811">
            <a:solidFill>
              <a:srgbClr val="565151"/>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2" y="3411"/>
            <a:ext cx="14630400" cy="8229600"/>
          </a:xfrm>
          <a:prstGeom prst="rect">
            <a:avLst/>
          </a:prstGeom>
        </p:spPr>
      </p:pic>
      <p:sp>
        <p:nvSpPr>
          <p:cNvPr id="5" name="Shape 2"/>
          <p:cNvSpPr/>
          <p:nvPr/>
        </p:nvSpPr>
        <p:spPr>
          <a:xfrm>
            <a:off x="-2" y="-3411"/>
            <a:ext cx="14630400" cy="8229600"/>
          </a:xfrm>
          <a:prstGeom prst="rect">
            <a:avLst/>
          </a:prstGeom>
          <a:solidFill>
            <a:srgbClr val="050505">
              <a:alpha val="80000"/>
            </a:srgbClr>
          </a:solidFill>
          <a:ln/>
        </p:spPr>
        <p:txBody>
          <a:bodyPr/>
          <a:lstStyle/>
          <a:p>
            <a:endParaRPr lang="en-IN"/>
          </a:p>
        </p:txBody>
      </p:sp>
      <p:sp>
        <p:nvSpPr>
          <p:cNvPr id="6" name="Text 3"/>
          <p:cNvSpPr/>
          <p:nvPr/>
        </p:nvSpPr>
        <p:spPr>
          <a:xfrm>
            <a:off x="2037995" y="2316081"/>
            <a:ext cx="4443889"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Team Member:</a:t>
            </a:r>
            <a:endParaRPr lang="en-US" sz="4374" dirty="0"/>
          </a:p>
        </p:txBody>
      </p:sp>
      <p:sp>
        <p:nvSpPr>
          <p:cNvPr id="7" name="Text 4"/>
          <p:cNvSpPr/>
          <p:nvPr/>
        </p:nvSpPr>
        <p:spPr>
          <a:xfrm>
            <a:off x="2393396" y="3343709"/>
            <a:ext cx="10199013" cy="355402"/>
          </a:xfrm>
          <a:prstGeom prst="rect">
            <a:avLst/>
          </a:prstGeom>
          <a:noFill/>
          <a:ln/>
        </p:spPr>
        <p:txBody>
          <a:bodyPr wrap="none" rtlCol="0" anchor="t"/>
          <a:lstStyle/>
          <a:p>
            <a:pPr algn="l">
              <a:lnSpc>
                <a:spcPts val="2799"/>
              </a:lnSpc>
              <a:buSzPct val="100000"/>
            </a:pPr>
            <a:endParaRPr lang="en-US" sz="1750" dirty="0"/>
          </a:p>
        </p:txBody>
      </p:sp>
      <p:sp>
        <p:nvSpPr>
          <p:cNvPr id="8" name="Text 5"/>
          <p:cNvSpPr/>
          <p:nvPr/>
        </p:nvSpPr>
        <p:spPr>
          <a:xfrm>
            <a:off x="2393396" y="3787932"/>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Raviraj Kumar (20-ECE-123)</a:t>
            </a:r>
            <a:endParaRPr lang="en-US" sz="1750" dirty="0"/>
          </a:p>
        </p:txBody>
      </p:sp>
      <p:sp>
        <p:nvSpPr>
          <p:cNvPr id="9" name="Text 6"/>
          <p:cNvSpPr/>
          <p:nvPr/>
        </p:nvSpPr>
        <p:spPr>
          <a:xfrm>
            <a:off x="2393396" y="4232154"/>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Ranjeet </a:t>
            </a:r>
            <a:r>
              <a:rPr lang="en-US" sz="1750" b="1" dirty="0" err="1">
                <a:solidFill>
                  <a:srgbClr val="E5E0DF"/>
                </a:solidFill>
                <a:latin typeface="Roboto" pitchFamily="34" charset="0"/>
                <a:ea typeface="Roboto" pitchFamily="34" charset="-122"/>
                <a:cs typeface="Roboto" pitchFamily="34" charset="-120"/>
              </a:rPr>
              <a:t>Abhigyan</a:t>
            </a:r>
            <a:r>
              <a:rPr lang="en-US" sz="1750" b="1" dirty="0">
                <a:solidFill>
                  <a:srgbClr val="E5E0DF"/>
                </a:solidFill>
                <a:latin typeface="Roboto" pitchFamily="34" charset="0"/>
                <a:ea typeface="Roboto" pitchFamily="34" charset="-122"/>
                <a:cs typeface="Roboto" pitchFamily="34" charset="-120"/>
              </a:rPr>
              <a:t> (20-ECE-118)</a:t>
            </a:r>
            <a:endParaRPr lang="en-US" sz="1750" dirty="0"/>
          </a:p>
        </p:txBody>
      </p:sp>
      <p:sp>
        <p:nvSpPr>
          <p:cNvPr id="10" name="Text 7"/>
          <p:cNvSpPr/>
          <p:nvPr/>
        </p:nvSpPr>
        <p:spPr>
          <a:xfrm>
            <a:off x="2393396" y="4676376"/>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Ranjeet Kumar (20-ECE-119)</a:t>
            </a:r>
            <a:endParaRPr lang="en-US" sz="1750" dirty="0"/>
          </a:p>
        </p:txBody>
      </p:sp>
      <p:sp>
        <p:nvSpPr>
          <p:cNvPr id="11" name="Text 8"/>
          <p:cNvSpPr/>
          <p:nvPr/>
        </p:nvSpPr>
        <p:spPr>
          <a:xfrm>
            <a:off x="2393396" y="5120598"/>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Ravi Ranjan (20-ECE-121)</a:t>
            </a:r>
            <a:endParaRPr lang="en-US" sz="1750" dirty="0"/>
          </a:p>
        </p:txBody>
      </p:sp>
      <p:sp>
        <p:nvSpPr>
          <p:cNvPr id="12" name="Text 9"/>
          <p:cNvSpPr/>
          <p:nvPr/>
        </p:nvSpPr>
        <p:spPr>
          <a:xfrm>
            <a:off x="2393396" y="5564820"/>
            <a:ext cx="10199013" cy="355402"/>
          </a:xfrm>
          <a:prstGeom prst="rect">
            <a:avLst/>
          </a:prstGeom>
          <a:noFill/>
          <a:ln/>
        </p:spPr>
        <p:txBody>
          <a:bodyPr wrap="none" rtlCol="0" anchor="t"/>
          <a:lstStyle/>
          <a:p>
            <a:pPr marL="342900" indent="-342900" algn="l">
              <a:lnSpc>
                <a:spcPts val="2799"/>
              </a:lnSpc>
              <a:buSzPct val="100000"/>
              <a:buChar char="•"/>
            </a:pPr>
            <a:r>
              <a:rPr lang="en-US" sz="1750" b="1" dirty="0" err="1">
                <a:solidFill>
                  <a:srgbClr val="E5E0DF"/>
                </a:solidFill>
                <a:latin typeface="Roboto" pitchFamily="34" charset="0"/>
                <a:ea typeface="Roboto" pitchFamily="34" charset="-122"/>
                <a:cs typeface="Roboto" pitchFamily="34" charset="-120"/>
              </a:rPr>
              <a:t>Raushan</a:t>
            </a:r>
            <a:r>
              <a:rPr lang="en-US" sz="1750" b="1" dirty="0">
                <a:solidFill>
                  <a:srgbClr val="E5E0DF"/>
                </a:solidFill>
                <a:latin typeface="Roboto" pitchFamily="34" charset="0"/>
                <a:ea typeface="Roboto" pitchFamily="34" charset="-122"/>
                <a:cs typeface="Roboto" pitchFamily="34" charset="-120"/>
              </a:rPr>
              <a:t> Singh (20-ECE-120)</a:t>
            </a:r>
            <a:endParaRPr lang="en-US" sz="1750" dirty="0"/>
          </a:p>
        </p:txBody>
      </p:sp>
      <p:pic>
        <p:nvPicPr>
          <p:cNvPr id="17" name="Image 0">
            <a:extLst>
              <a:ext uri="{FF2B5EF4-FFF2-40B4-BE49-F238E27FC236}">
                <a16:creationId xmlns:a16="http://schemas.microsoft.com/office/drawing/2014/main" id="{03195B0E-3B9F-4B85-738D-640C2114B81A}"/>
              </a:ext>
            </a:extLst>
          </p:cNvPr>
          <p:cNvPicPr>
            <a:picLocks noChangeAspect="1"/>
          </p:cNvPicPr>
          <p:nvPr/>
        </p:nvPicPr>
        <p:blipFill>
          <a:blip r:embed="rId4"/>
          <a:srcRect/>
          <a:stretch/>
        </p:blipFill>
        <p:spPr>
          <a:xfrm>
            <a:off x="10972802" y="3411"/>
            <a:ext cx="3657600" cy="3657600"/>
          </a:xfrm>
          <a:prstGeom prst="rect">
            <a:avLst/>
          </a:prstGeom>
        </p:spPr>
      </p:pic>
      <p:sp>
        <p:nvSpPr>
          <p:cNvPr id="14" name="TextBox 13">
            <a:extLst>
              <a:ext uri="{FF2B5EF4-FFF2-40B4-BE49-F238E27FC236}">
                <a16:creationId xmlns:a16="http://schemas.microsoft.com/office/drawing/2014/main" id="{8E4DEC56-9384-4CCC-3F0C-819B97BE064B}"/>
              </a:ext>
            </a:extLst>
          </p:cNvPr>
          <p:cNvSpPr txBox="1"/>
          <p:nvPr/>
        </p:nvSpPr>
        <p:spPr>
          <a:xfrm>
            <a:off x="6958360" y="6370757"/>
            <a:ext cx="7672039" cy="514693"/>
          </a:xfrm>
          <a:prstGeom prst="rect">
            <a:avLst/>
          </a:prstGeom>
          <a:noFill/>
        </p:spPr>
        <p:txBody>
          <a:bodyPr wrap="square" rtlCol="0">
            <a:spAutoFit/>
          </a:bodyPr>
          <a:lstStyle/>
          <a:p>
            <a:pPr algn="r">
              <a:lnSpc>
                <a:spcPts val="2799"/>
              </a:lnSpc>
              <a:buSzPct val="100000"/>
            </a:pPr>
            <a:r>
              <a:rPr lang="en-US" sz="4000" dirty="0">
                <a:solidFill>
                  <a:srgbClr val="E5E0DF"/>
                </a:solidFill>
                <a:latin typeface="Poppins" panose="00000500000000000000" pitchFamily="2" charset="0"/>
                <a:ea typeface="Roboto" pitchFamily="34" charset="-122"/>
                <a:cs typeface="Poppins" panose="00000500000000000000" pitchFamily="2" charset="0"/>
              </a:rPr>
              <a:t>Guided</a:t>
            </a:r>
            <a:r>
              <a:rPr lang="en-US" sz="4000" dirty="0">
                <a:solidFill>
                  <a:srgbClr val="E5E0DF"/>
                </a:solidFill>
                <a:latin typeface="Roboto" pitchFamily="34" charset="0"/>
                <a:ea typeface="Roboto" pitchFamily="34" charset="-122"/>
                <a:cs typeface="Roboto" pitchFamily="34" charset="-120"/>
              </a:rPr>
              <a:t> By: Dr. Kushal Roy</a:t>
            </a:r>
            <a:endParaRPr lang="en-US" sz="4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a:p>
        </p:txBody>
      </p:sp>
      <p:pic>
        <p:nvPicPr>
          <p:cNvPr id="4" name="Image 0"/>
          <p:cNvPicPr>
            <a:picLocks noChangeAspect="1"/>
          </p:cNvPicPr>
          <p:nvPr/>
        </p:nvPicPr>
        <p:blipFill>
          <a:blip r:embed="rId3"/>
          <a:srcRect/>
          <a:stretch/>
        </p:blipFill>
        <p:spPr>
          <a:xfrm>
            <a:off x="8727400" y="1371600"/>
            <a:ext cx="5486400" cy="5486400"/>
          </a:xfrm>
          <a:prstGeom prst="rect">
            <a:avLst/>
          </a:prstGeom>
        </p:spPr>
      </p:pic>
      <p:sp>
        <p:nvSpPr>
          <p:cNvPr id="5" name="Text 2"/>
          <p:cNvSpPr/>
          <p:nvPr/>
        </p:nvSpPr>
        <p:spPr>
          <a:xfrm>
            <a:off x="833199" y="2357080"/>
            <a:ext cx="4443889"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Introduction</a:t>
            </a:r>
            <a:endParaRPr lang="en-US" sz="4374" dirty="0"/>
          </a:p>
        </p:txBody>
      </p:sp>
      <p:sp>
        <p:nvSpPr>
          <p:cNvPr id="6" name="Text 3"/>
          <p:cNvSpPr/>
          <p:nvPr/>
        </p:nvSpPr>
        <p:spPr>
          <a:xfrm>
            <a:off x="833199" y="3384709"/>
            <a:ext cx="7477601" cy="2487811"/>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 IoT base smart helmet for industrial workers is a revolutionary device designed to enhance safety and improve efficiency in industrial environments. This advanced helmet is equipped with various sensors that monitor critical parameters such as temperature, gas leakage, humidity, fall/crashes, and pulse. By continuously monitoring these parameters, the smart helmet ensures the well-being of workers and provides early warnings in case of any potential hazards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a:p>
        </p:txBody>
      </p:sp>
      <p:sp>
        <p:nvSpPr>
          <p:cNvPr id="4" name="Text 2"/>
          <p:cNvSpPr/>
          <p:nvPr/>
        </p:nvSpPr>
        <p:spPr>
          <a:xfrm>
            <a:off x="2037993" y="1329928"/>
            <a:ext cx="2666286" cy="416481"/>
          </a:xfrm>
          <a:prstGeom prst="rect">
            <a:avLst/>
          </a:prstGeom>
          <a:noFill/>
          <a:ln/>
        </p:spPr>
        <p:txBody>
          <a:bodyPr wrap="none" rtlCol="0" anchor="t"/>
          <a:lstStyle/>
          <a:p>
            <a:pPr marL="0" indent="0">
              <a:lnSpc>
                <a:spcPts val="3281"/>
              </a:lnSpc>
              <a:buNone/>
            </a:pPr>
            <a:r>
              <a:rPr lang="en-US" sz="2624" dirty="0">
                <a:solidFill>
                  <a:srgbClr val="F2F2F3"/>
                </a:solidFill>
                <a:latin typeface="Poppins" pitchFamily="34" charset="0"/>
                <a:ea typeface="Poppins" pitchFamily="34" charset="-122"/>
                <a:cs typeface="Poppins" pitchFamily="34" charset="-120"/>
              </a:rPr>
              <a:t>Key Features</a:t>
            </a:r>
            <a:endParaRPr lang="en-US" sz="2624" dirty="0"/>
          </a:p>
        </p:txBody>
      </p:sp>
      <p:sp>
        <p:nvSpPr>
          <p:cNvPr id="5" name="Text 3"/>
          <p:cNvSpPr/>
          <p:nvPr/>
        </p:nvSpPr>
        <p:spPr>
          <a:xfrm>
            <a:off x="2393394" y="2190750"/>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Temperature Monitoring:</a:t>
            </a:r>
            <a:r>
              <a:rPr lang="en-US" sz="1750" dirty="0">
                <a:solidFill>
                  <a:srgbClr val="E5E0DF"/>
                </a:solidFill>
                <a:latin typeface="Roboto" pitchFamily="34" charset="0"/>
                <a:ea typeface="Roboto" pitchFamily="34" charset="-122"/>
                <a:cs typeface="Roboto" pitchFamily="34" charset="-120"/>
              </a:rPr>
              <a:t> The helmet is equipped with a temperature sensor to monitor the ambient temperature and alert workers of extreme conditions.</a:t>
            </a:r>
            <a:endParaRPr lang="en-US" sz="1750" dirty="0"/>
          </a:p>
        </p:txBody>
      </p:sp>
      <p:sp>
        <p:nvSpPr>
          <p:cNvPr id="6" name="Text 4"/>
          <p:cNvSpPr/>
          <p:nvPr/>
        </p:nvSpPr>
        <p:spPr>
          <a:xfrm>
            <a:off x="2393394" y="2990374"/>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Gas Level Detection:</a:t>
            </a:r>
            <a:r>
              <a:rPr lang="en-US" sz="1750" dirty="0">
                <a:solidFill>
                  <a:srgbClr val="E5E0DF"/>
                </a:solidFill>
                <a:latin typeface="Roboto" pitchFamily="34" charset="0"/>
                <a:ea typeface="Roboto" pitchFamily="34" charset="-122"/>
                <a:cs typeface="Roboto" pitchFamily="34" charset="-120"/>
              </a:rPr>
              <a:t> It also features a gas sensor to detect the presence of harmful gases in the environment and provide timely warnings to workers.</a:t>
            </a:r>
            <a:endParaRPr lang="en-US" sz="1750" dirty="0"/>
          </a:p>
        </p:txBody>
      </p:sp>
      <p:sp>
        <p:nvSpPr>
          <p:cNvPr id="7" name="Text 5"/>
          <p:cNvSpPr/>
          <p:nvPr/>
        </p:nvSpPr>
        <p:spPr>
          <a:xfrm>
            <a:off x="2393394" y="3789998"/>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Radiation Monitoring:</a:t>
            </a:r>
            <a:r>
              <a:rPr lang="en-US" sz="1750" dirty="0">
                <a:solidFill>
                  <a:srgbClr val="E5E0DF"/>
                </a:solidFill>
                <a:latin typeface="Roboto" pitchFamily="34" charset="0"/>
                <a:ea typeface="Roboto" pitchFamily="34" charset="-122"/>
                <a:cs typeface="Roboto" pitchFamily="34" charset="-120"/>
              </a:rPr>
              <a:t> The helmet is equipped with a radiation sensor to monitor radiation levels and ensure worker safety in radioactive environments.</a:t>
            </a:r>
            <a:endParaRPr lang="en-US" sz="1750" dirty="0"/>
          </a:p>
        </p:txBody>
      </p:sp>
      <p:sp>
        <p:nvSpPr>
          <p:cNvPr id="8" name="Text 6"/>
          <p:cNvSpPr/>
          <p:nvPr/>
        </p:nvSpPr>
        <p:spPr>
          <a:xfrm>
            <a:off x="2393394" y="4589621"/>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Humidity Measurement:</a:t>
            </a:r>
            <a:r>
              <a:rPr lang="en-US" sz="1750" dirty="0">
                <a:solidFill>
                  <a:srgbClr val="E5E0DF"/>
                </a:solidFill>
                <a:latin typeface="Roboto" pitchFamily="34" charset="0"/>
                <a:ea typeface="Roboto" pitchFamily="34" charset="-122"/>
                <a:cs typeface="Roboto" pitchFamily="34" charset="-120"/>
              </a:rPr>
              <a:t> It includes a humidity sensor to monitor the moisture levels in the environment and prevent discomfort or health issues for workers.</a:t>
            </a:r>
            <a:endParaRPr lang="en-US" sz="1750" dirty="0"/>
          </a:p>
        </p:txBody>
      </p:sp>
      <p:sp>
        <p:nvSpPr>
          <p:cNvPr id="9" name="Text 7"/>
          <p:cNvSpPr/>
          <p:nvPr/>
        </p:nvSpPr>
        <p:spPr>
          <a:xfrm>
            <a:off x="2393394" y="5389245"/>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Fall/Crash Detection:</a:t>
            </a:r>
            <a:r>
              <a:rPr lang="en-US" sz="1750" dirty="0">
                <a:solidFill>
                  <a:srgbClr val="E5E0DF"/>
                </a:solidFill>
                <a:latin typeface="Roboto" pitchFamily="34" charset="0"/>
                <a:ea typeface="Roboto" pitchFamily="34" charset="-122"/>
                <a:cs typeface="Roboto" pitchFamily="34" charset="-120"/>
              </a:rPr>
              <a:t> The helmet is equipped with a fall/crash sensor to detect sudden impacts or falls and send alerts for immediate assistance.</a:t>
            </a:r>
            <a:endParaRPr lang="en-US" sz="1750" dirty="0"/>
          </a:p>
        </p:txBody>
      </p:sp>
      <p:sp>
        <p:nvSpPr>
          <p:cNvPr id="10" name="Text 8"/>
          <p:cNvSpPr/>
          <p:nvPr/>
        </p:nvSpPr>
        <p:spPr>
          <a:xfrm>
            <a:off x="2393394" y="6188869"/>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Pulse Monitoring:</a:t>
            </a:r>
            <a:r>
              <a:rPr lang="en-US" sz="1750" dirty="0">
                <a:solidFill>
                  <a:srgbClr val="E5E0DF"/>
                </a:solidFill>
                <a:latin typeface="Roboto" pitchFamily="34" charset="0"/>
                <a:ea typeface="Roboto" pitchFamily="34" charset="-122"/>
                <a:cs typeface="Roboto" pitchFamily="34" charset="-120"/>
              </a:rPr>
              <a:t> It also features a pulse sensor to monitor the heart rate of workers and detect any abnormalities or signs of stress.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a:p>
        </p:txBody>
      </p:sp>
      <p:sp>
        <p:nvSpPr>
          <p:cNvPr id="4" name="Text 2"/>
          <p:cNvSpPr/>
          <p:nvPr/>
        </p:nvSpPr>
        <p:spPr>
          <a:xfrm>
            <a:off x="2037993" y="1682234"/>
            <a:ext cx="931926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Components of the Smart Helmet</a:t>
            </a:r>
            <a:endParaRPr lang="en-US" sz="4374" dirty="0"/>
          </a:p>
        </p:txBody>
      </p:sp>
      <p:sp>
        <p:nvSpPr>
          <p:cNvPr id="5" name="Shape 3"/>
          <p:cNvSpPr/>
          <p:nvPr/>
        </p:nvSpPr>
        <p:spPr>
          <a:xfrm>
            <a:off x="2037993" y="2820948"/>
            <a:ext cx="5166122" cy="1752124"/>
          </a:xfrm>
          <a:prstGeom prst="roundRect">
            <a:avLst>
              <a:gd name="adj" fmla="val 5707"/>
            </a:avLst>
          </a:prstGeom>
          <a:solidFill>
            <a:srgbClr val="3D3D42"/>
          </a:solidFill>
          <a:ln w="13811">
            <a:solidFill>
              <a:srgbClr val="494950"/>
            </a:solidFill>
            <a:prstDash val="solid"/>
          </a:ln>
        </p:spPr>
        <p:txBody>
          <a:bodyPr/>
          <a:lstStyle/>
          <a:p>
            <a:endParaRPr lang="en-IN"/>
          </a:p>
        </p:txBody>
      </p:sp>
      <p:sp>
        <p:nvSpPr>
          <p:cNvPr id="6" name="Text 4"/>
          <p:cNvSpPr/>
          <p:nvPr/>
        </p:nvSpPr>
        <p:spPr>
          <a:xfrm>
            <a:off x="2273975" y="3056930"/>
            <a:ext cx="2221944"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Arduino UNO</a:t>
            </a:r>
            <a:endParaRPr lang="en-US" sz="2187" dirty="0"/>
          </a:p>
        </p:txBody>
      </p:sp>
      <p:sp>
        <p:nvSpPr>
          <p:cNvPr id="7" name="Text 5"/>
          <p:cNvSpPr/>
          <p:nvPr/>
        </p:nvSpPr>
        <p:spPr>
          <a:xfrm>
            <a:off x="2273975" y="3626287"/>
            <a:ext cx="4694158"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Microcontroller board used as the brain of the smart helmet.</a:t>
            </a:r>
            <a:endParaRPr lang="en-US" sz="1750" dirty="0"/>
          </a:p>
        </p:txBody>
      </p:sp>
      <p:sp>
        <p:nvSpPr>
          <p:cNvPr id="8" name="Shape 6"/>
          <p:cNvSpPr/>
          <p:nvPr/>
        </p:nvSpPr>
        <p:spPr>
          <a:xfrm>
            <a:off x="7426285" y="2820948"/>
            <a:ext cx="5166122" cy="1752124"/>
          </a:xfrm>
          <a:prstGeom prst="roundRect">
            <a:avLst>
              <a:gd name="adj" fmla="val 5707"/>
            </a:avLst>
          </a:prstGeom>
          <a:solidFill>
            <a:srgbClr val="3D3D42"/>
          </a:solidFill>
          <a:ln w="13811">
            <a:solidFill>
              <a:srgbClr val="494950"/>
            </a:solidFill>
            <a:prstDash val="solid"/>
          </a:ln>
        </p:spPr>
        <p:txBody>
          <a:bodyPr/>
          <a:lstStyle/>
          <a:p>
            <a:endParaRPr lang="en-IN"/>
          </a:p>
        </p:txBody>
      </p:sp>
      <p:sp>
        <p:nvSpPr>
          <p:cNvPr id="9" name="Text 7"/>
          <p:cNvSpPr/>
          <p:nvPr/>
        </p:nvSpPr>
        <p:spPr>
          <a:xfrm>
            <a:off x="7662267" y="3056930"/>
            <a:ext cx="2221944"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Buzzer</a:t>
            </a:r>
            <a:endParaRPr lang="en-US" sz="2187" dirty="0"/>
          </a:p>
        </p:txBody>
      </p:sp>
      <p:sp>
        <p:nvSpPr>
          <p:cNvPr id="10" name="Text 8"/>
          <p:cNvSpPr/>
          <p:nvPr/>
        </p:nvSpPr>
        <p:spPr>
          <a:xfrm>
            <a:off x="7662267" y="3626287"/>
            <a:ext cx="4694158"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Audio alarm used to alert the worker in case of emergencies.</a:t>
            </a:r>
            <a:endParaRPr lang="en-US" sz="1750" dirty="0"/>
          </a:p>
        </p:txBody>
      </p:sp>
      <p:sp>
        <p:nvSpPr>
          <p:cNvPr id="11" name="Shape 9"/>
          <p:cNvSpPr/>
          <p:nvPr/>
        </p:nvSpPr>
        <p:spPr>
          <a:xfrm>
            <a:off x="2037993" y="4795242"/>
            <a:ext cx="5166122" cy="1752124"/>
          </a:xfrm>
          <a:prstGeom prst="roundRect">
            <a:avLst>
              <a:gd name="adj" fmla="val 5707"/>
            </a:avLst>
          </a:prstGeom>
          <a:solidFill>
            <a:srgbClr val="3D3D42"/>
          </a:solidFill>
          <a:ln w="13811">
            <a:solidFill>
              <a:srgbClr val="494950"/>
            </a:solidFill>
            <a:prstDash val="solid"/>
          </a:ln>
        </p:spPr>
        <p:txBody>
          <a:bodyPr/>
          <a:lstStyle/>
          <a:p>
            <a:endParaRPr lang="en-IN"/>
          </a:p>
        </p:txBody>
      </p:sp>
      <p:sp>
        <p:nvSpPr>
          <p:cNvPr id="12" name="Text 10"/>
          <p:cNvSpPr/>
          <p:nvPr/>
        </p:nvSpPr>
        <p:spPr>
          <a:xfrm>
            <a:off x="2273975" y="5031224"/>
            <a:ext cx="2221944"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ESP 8366</a:t>
            </a:r>
            <a:endParaRPr lang="en-US" sz="2187" dirty="0"/>
          </a:p>
        </p:txBody>
      </p:sp>
      <p:sp>
        <p:nvSpPr>
          <p:cNvPr id="13" name="Text 11"/>
          <p:cNvSpPr/>
          <p:nvPr/>
        </p:nvSpPr>
        <p:spPr>
          <a:xfrm>
            <a:off x="2273975" y="5600581"/>
            <a:ext cx="4694158"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Wi-Fi module for wireless communication and data transfer.</a:t>
            </a:r>
            <a:endParaRPr lang="en-US" sz="1750" dirty="0"/>
          </a:p>
        </p:txBody>
      </p:sp>
      <p:sp>
        <p:nvSpPr>
          <p:cNvPr id="14" name="Shape 12"/>
          <p:cNvSpPr/>
          <p:nvPr/>
        </p:nvSpPr>
        <p:spPr>
          <a:xfrm>
            <a:off x="7426285" y="4795242"/>
            <a:ext cx="5166122" cy="1752124"/>
          </a:xfrm>
          <a:prstGeom prst="roundRect">
            <a:avLst>
              <a:gd name="adj" fmla="val 5707"/>
            </a:avLst>
          </a:prstGeom>
          <a:solidFill>
            <a:srgbClr val="3D3D42"/>
          </a:solidFill>
          <a:ln w="13811">
            <a:solidFill>
              <a:srgbClr val="494950"/>
            </a:solidFill>
            <a:prstDash val="solid"/>
          </a:ln>
        </p:spPr>
        <p:txBody>
          <a:bodyPr/>
          <a:lstStyle/>
          <a:p>
            <a:endParaRPr lang="en-IN"/>
          </a:p>
        </p:txBody>
      </p:sp>
      <p:sp>
        <p:nvSpPr>
          <p:cNvPr id="15" name="Text 13"/>
          <p:cNvSpPr/>
          <p:nvPr/>
        </p:nvSpPr>
        <p:spPr>
          <a:xfrm>
            <a:off x="7662267" y="5031224"/>
            <a:ext cx="281940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Temperature Sensor</a:t>
            </a:r>
            <a:endParaRPr lang="en-US" sz="2187" dirty="0"/>
          </a:p>
        </p:txBody>
      </p:sp>
      <p:sp>
        <p:nvSpPr>
          <p:cNvPr id="16" name="Text 14"/>
          <p:cNvSpPr/>
          <p:nvPr/>
        </p:nvSpPr>
        <p:spPr>
          <a:xfrm>
            <a:off x="7662267" y="5600581"/>
            <a:ext cx="4694158"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Measures the ambient temperature to monitor worker comfort and safety.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a:p>
        </p:txBody>
      </p:sp>
      <p:sp>
        <p:nvSpPr>
          <p:cNvPr id="4" name="Shape 2"/>
          <p:cNvSpPr/>
          <p:nvPr/>
        </p:nvSpPr>
        <p:spPr>
          <a:xfrm>
            <a:off x="2037993" y="1442085"/>
            <a:ext cx="5166122" cy="1752124"/>
          </a:xfrm>
          <a:prstGeom prst="roundRect">
            <a:avLst>
              <a:gd name="adj" fmla="val 5707"/>
            </a:avLst>
          </a:prstGeom>
          <a:solidFill>
            <a:srgbClr val="3D3D42"/>
          </a:solidFill>
          <a:ln w="13811">
            <a:solidFill>
              <a:srgbClr val="494950"/>
            </a:solidFill>
            <a:prstDash val="solid"/>
          </a:ln>
        </p:spPr>
        <p:txBody>
          <a:bodyPr/>
          <a:lstStyle/>
          <a:p>
            <a:endParaRPr lang="en-IN"/>
          </a:p>
        </p:txBody>
      </p:sp>
      <p:sp>
        <p:nvSpPr>
          <p:cNvPr id="5" name="Text 3"/>
          <p:cNvSpPr/>
          <p:nvPr/>
        </p:nvSpPr>
        <p:spPr>
          <a:xfrm>
            <a:off x="2273975" y="1678067"/>
            <a:ext cx="2221944"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Gas Sensor</a:t>
            </a:r>
            <a:endParaRPr lang="en-US" sz="2187" dirty="0"/>
          </a:p>
        </p:txBody>
      </p:sp>
      <p:sp>
        <p:nvSpPr>
          <p:cNvPr id="6" name="Text 4"/>
          <p:cNvSpPr/>
          <p:nvPr/>
        </p:nvSpPr>
        <p:spPr>
          <a:xfrm>
            <a:off x="2273975" y="2247424"/>
            <a:ext cx="4694158"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Detects the presence of harmful gases in the environment to prevent inhalation hazards.</a:t>
            </a:r>
            <a:endParaRPr lang="en-US" sz="1750" dirty="0"/>
          </a:p>
        </p:txBody>
      </p:sp>
      <p:sp>
        <p:nvSpPr>
          <p:cNvPr id="7" name="Shape 5"/>
          <p:cNvSpPr/>
          <p:nvPr/>
        </p:nvSpPr>
        <p:spPr>
          <a:xfrm>
            <a:off x="7426285" y="1442085"/>
            <a:ext cx="5166122" cy="1752124"/>
          </a:xfrm>
          <a:prstGeom prst="roundRect">
            <a:avLst>
              <a:gd name="adj" fmla="val 5707"/>
            </a:avLst>
          </a:prstGeom>
          <a:solidFill>
            <a:srgbClr val="3D3D42"/>
          </a:solidFill>
          <a:ln w="13811">
            <a:solidFill>
              <a:srgbClr val="494950"/>
            </a:solidFill>
            <a:prstDash val="solid"/>
          </a:ln>
        </p:spPr>
        <p:txBody>
          <a:bodyPr/>
          <a:lstStyle/>
          <a:p>
            <a:endParaRPr lang="en-IN"/>
          </a:p>
        </p:txBody>
      </p:sp>
      <p:sp>
        <p:nvSpPr>
          <p:cNvPr id="8" name="Text 6"/>
          <p:cNvSpPr/>
          <p:nvPr/>
        </p:nvSpPr>
        <p:spPr>
          <a:xfrm>
            <a:off x="7662267" y="1678067"/>
            <a:ext cx="231648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Radiation Sensor</a:t>
            </a:r>
            <a:endParaRPr lang="en-US" sz="2187" dirty="0"/>
          </a:p>
        </p:txBody>
      </p:sp>
      <p:sp>
        <p:nvSpPr>
          <p:cNvPr id="9" name="Text 7"/>
          <p:cNvSpPr/>
          <p:nvPr/>
        </p:nvSpPr>
        <p:spPr>
          <a:xfrm>
            <a:off x="7662267" y="2247424"/>
            <a:ext cx="4694158"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Monitors radiation levels to protect workers from exposure to harmful radiation.</a:t>
            </a:r>
            <a:endParaRPr lang="en-US" sz="1750" dirty="0"/>
          </a:p>
        </p:txBody>
      </p:sp>
      <p:sp>
        <p:nvSpPr>
          <p:cNvPr id="10" name="Shape 8"/>
          <p:cNvSpPr/>
          <p:nvPr/>
        </p:nvSpPr>
        <p:spPr>
          <a:xfrm>
            <a:off x="2037993" y="3416379"/>
            <a:ext cx="5166122" cy="1752124"/>
          </a:xfrm>
          <a:prstGeom prst="roundRect">
            <a:avLst>
              <a:gd name="adj" fmla="val 5707"/>
            </a:avLst>
          </a:prstGeom>
          <a:solidFill>
            <a:srgbClr val="3D3D42"/>
          </a:solidFill>
          <a:ln w="13811">
            <a:solidFill>
              <a:srgbClr val="494950"/>
            </a:solidFill>
            <a:prstDash val="solid"/>
          </a:ln>
        </p:spPr>
        <p:txBody>
          <a:bodyPr/>
          <a:lstStyle/>
          <a:p>
            <a:endParaRPr lang="en-IN"/>
          </a:p>
        </p:txBody>
      </p:sp>
      <p:sp>
        <p:nvSpPr>
          <p:cNvPr id="11" name="Text 9"/>
          <p:cNvSpPr/>
          <p:nvPr/>
        </p:nvSpPr>
        <p:spPr>
          <a:xfrm>
            <a:off x="2273975" y="3652361"/>
            <a:ext cx="222504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Humidity Sensor</a:t>
            </a:r>
            <a:endParaRPr lang="en-US" sz="2187" dirty="0"/>
          </a:p>
        </p:txBody>
      </p:sp>
      <p:sp>
        <p:nvSpPr>
          <p:cNvPr id="12" name="Text 10"/>
          <p:cNvSpPr/>
          <p:nvPr/>
        </p:nvSpPr>
        <p:spPr>
          <a:xfrm>
            <a:off x="2273975" y="4221718"/>
            <a:ext cx="4694158"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Measures the humidity level to ensure worker comfort and prevent moisture-related issues.</a:t>
            </a:r>
            <a:endParaRPr lang="en-US" sz="1750" dirty="0"/>
          </a:p>
        </p:txBody>
      </p:sp>
      <p:sp>
        <p:nvSpPr>
          <p:cNvPr id="13" name="Shape 11"/>
          <p:cNvSpPr/>
          <p:nvPr/>
        </p:nvSpPr>
        <p:spPr>
          <a:xfrm>
            <a:off x="7426285" y="3416379"/>
            <a:ext cx="5166122" cy="1752124"/>
          </a:xfrm>
          <a:prstGeom prst="roundRect">
            <a:avLst>
              <a:gd name="adj" fmla="val 5707"/>
            </a:avLst>
          </a:prstGeom>
          <a:solidFill>
            <a:srgbClr val="3D3D42"/>
          </a:solidFill>
          <a:ln w="13811">
            <a:solidFill>
              <a:srgbClr val="494950"/>
            </a:solidFill>
            <a:prstDash val="solid"/>
          </a:ln>
        </p:spPr>
        <p:txBody>
          <a:bodyPr/>
          <a:lstStyle/>
          <a:p>
            <a:endParaRPr lang="en-IN"/>
          </a:p>
        </p:txBody>
      </p:sp>
      <p:sp>
        <p:nvSpPr>
          <p:cNvPr id="14" name="Text 12"/>
          <p:cNvSpPr/>
          <p:nvPr/>
        </p:nvSpPr>
        <p:spPr>
          <a:xfrm>
            <a:off x="7662267" y="3652361"/>
            <a:ext cx="239268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Fall/Crash Sensor</a:t>
            </a:r>
            <a:endParaRPr lang="en-US" sz="2187" dirty="0"/>
          </a:p>
        </p:txBody>
      </p:sp>
      <p:sp>
        <p:nvSpPr>
          <p:cNvPr id="15" name="Text 13"/>
          <p:cNvSpPr/>
          <p:nvPr/>
        </p:nvSpPr>
        <p:spPr>
          <a:xfrm>
            <a:off x="7662267" y="4221718"/>
            <a:ext cx="4694158"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Detects sudden falls or impacts to trigger emergency alerts and assistance.</a:t>
            </a:r>
            <a:endParaRPr lang="en-US" sz="1750" dirty="0"/>
          </a:p>
        </p:txBody>
      </p:sp>
      <p:sp>
        <p:nvSpPr>
          <p:cNvPr id="16" name="Shape 14"/>
          <p:cNvSpPr/>
          <p:nvPr/>
        </p:nvSpPr>
        <p:spPr>
          <a:xfrm>
            <a:off x="2037993" y="5390674"/>
            <a:ext cx="10554414" cy="1396722"/>
          </a:xfrm>
          <a:prstGeom prst="roundRect">
            <a:avLst>
              <a:gd name="adj" fmla="val 7159"/>
            </a:avLst>
          </a:prstGeom>
          <a:solidFill>
            <a:srgbClr val="3D3D42"/>
          </a:solidFill>
          <a:ln w="13811">
            <a:solidFill>
              <a:srgbClr val="494950"/>
            </a:solidFill>
            <a:prstDash val="solid"/>
          </a:ln>
        </p:spPr>
        <p:txBody>
          <a:bodyPr/>
          <a:lstStyle/>
          <a:p>
            <a:endParaRPr lang="en-IN"/>
          </a:p>
        </p:txBody>
      </p:sp>
      <p:sp>
        <p:nvSpPr>
          <p:cNvPr id="17" name="Text 15"/>
          <p:cNvSpPr/>
          <p:nvPr/>
        </p:nvSpPr>
        <p:spPr>
          <a:xfrm>
            <a:off x="2273975" y="5626656"/>
            <a:ext cx="2221944"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Pulse Sensor</a:t>
            </a:r>
            <a:endParaRPr lang="en-US" sz="2187" dirty="0"/>
          </a:p>
        </p:txBody>
      </p:sp>
      <p:sp>
        <p:nvSpPr>
          <p:cNvPr id="18" name="Text 16"/>
          <p:cNvSpPr/>
          <p:nvPr/>
        </p:nvSpPr>
        <p:spPr>
          <a:xfrm>
            <a:off x="2273975" y="6196013"/>
            <a:ext cx="10082451"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Monitors the worker's heart rate to detect any abnormalities or signs of distress.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rPr>
              <a:t>B</a:t>
            </a:r>
          </a:p>
        </p:txBody>
      </p:sp>
      <p:sp>
        <p:nvSpPr>
          <p:cNvPr id="5" name="Text 2"/>
          <p:cNvSpPr/>
          <p:nvPr/>
        </p:nvSpPr>
        <p:spPr>
          <a:xfrm>
            <a:off x="833199" y="2357080"/>
            <a:ext cx="4443889" cy="694373"/>
          </a:xfrm>
          <a:prstGeom prst="rect">
            <a:avLst/>
          </a:prstGeom>
          <a:noFill/>
          <a:ln/>
        </p:spPr>
        <p:txBody>
          <a:bodyPr wrap="none" rtlCol="0" anchor="t"/>
          <a:lstStyle/>
          <a:p>
            <a:pPr marL="0" marR="0" lvl="0" indent="0" algn="l" defTabSz="914400" rtl="0" eaLnBrk="1" fontAlgn="auto" latinLnBrk="0" hangingPunct="1">
              <a:lnSpc>
                <a:spcPts val="5468"/>
              </a:lnSpc>
              <a:spcBef>
                <a:spcPts val="0"/>
              </a:spcBef>
              <a:spcAft>
                <a:spcPts val="0"/>
              </a:spcAft>
              <a:buClrTx/>
              <a:buSzTx/>
              <a:buFontTx/>
              <a:buNone/>
              <a:tabLst/>
              <a:defRPr/>
            </a:pPr>
            <a:r>
              <a:rPr kumimoji="0" lang="en-US" sz="4374" b="0" i="0" u="none" strike="noStrike" kern="1200" cap="none" spc="0" normalizeH="0" baseline="0" noProof="0" dirty="0">
                <a:ln>
                  <a:noFill/>
                </a:ln>
                <a:solidFill>
                  <a:srgbClr val="F2F2F3"/>
                </a:solidFill>
                <a:effectLst/>
                <a:uLnTx/>
                <a:uFillTx/>
                <a:latin typeface="Poppins" pitchFamily="34" charset="0"/>
                <a:ea typeface="Poppins" pitchFamily="34" charset="-122"/>
                <a:cs typeface="Poppins" pitchFamily="34" charset="-120"/>
              </a:rPr>
              <a:t>Block Diagram</a:t>
            </a:r>
            <a:endParaRPr kumimoji="0" lang="en-US" sz="4374"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Text 3"/>
          <p:cNvSpPr/>
          <p:nvPr/>
        </p:nvSpPr>
        <p:spPr>
          <a:xfrm>
            <a:off x="833199" y="3384709"/>
            <a:ext cx="7477601" cy="2487811"/>
          </a:xfrm>
          <a:prstGeom prst="rect">
            <a:avLst/>
          </a:prstGeom>
          <a:noFill/>
          <a:ln/>
        </p:spPr>
        <p:txBody>
          <a:bodyPr wrap="squar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8" name="Picture 7" descr="A circuit board with wires">
            <a:extLst>
              <a:ext uri="{FF2B5EF4-FFF2-40B4-BE49-F238E27FC236}">
                <a16:creationId xmlns:a16="http://schemas.microsoft.com/office/drawing/2014/main" id="{3AC8A7FB-A9E8-83AD-E42A-510D804AB91F}"/>
              </a:ext>
            </a:extLst>
          </p:cNvPr>
          <p:cNvPicPr>
            <a:picLocks noChangeAspect="1"/>
          </p:cNvPicPr>
          <p:nvPr/>
        </p:nvPicPr>
        <p:blipFill>
          <a:blip r:embed="rId3"/>
          <a:stretch>
            <a:fillRect/>
          </a:stretch>
        </p:blipFill>
        <p:spPr>
          <a:xfrm>
            <a:off x="833198" y="3051453"/>
            <a:ext cx="11938260" cy="4554959"/>
          </a:xfrm>
          <a:prstGeom prst="rect">
            <a:avLst/>
          </a:prstGeom>
          <a:effectLst>
            <a:softEdge rad="101600"/>
          </a:effectLst>
        </p:spPr>
      </p:pic>
    </p:spTree>
    <p:extLst>
      <p:ext uri="{BB962C8B-B14F-4D97-AF65-F5344CB8AC3E}">
        <p14:creationId xmlns:p14="http://schemas.microsoft.com/office/powerpoint/2010/main" val="1990494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25123"/>
            <a:ext cx="14630400" cy="8229600"/>
          </a:xfrm>
          <a:prstGeom prst="rect">
            <a:avLst/>
          </a:prstGeom>
          <a:solidFill>
            <a:srgbClr val="050505">
              <a:alpha val="80000"/>
            </a:srgbClr>
          </a:solidFill>
          <a:ln/>
        </p:spPr>
        <p:txBody>
          <a:bodyPr/>
          <a:lstStyle/>
          <a:p>
            <a:endParaRPr lang="en-IN" dirty="0"/>
          </a:p>
        </p:txBody>
      </p:sp>
      <p:sp>
        <p:nvSpPr>
          <p:cNvPr id="6" name="Text 3"/>
          <p:cNvSpPr/>
          <p:nvPr/>
        </p:nvSpPr>
        <p:spPr>
          <a:xfrm>
            <a:off x="2037993" y="2312670"/>
            <a:ext cx="4443889"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cs typeface="Poppins" pitchFamily="34" charset="-120"/>
              </a:rPr>
              <a:t>IoT Integration</a:t>
            </a:r>
            <a:endParaRPr lang="en-US" sz="4374" dirty="0"/>
          </a:p>
        </p:txBody>
      </p:sp>
      <p:sp>
        <p:nvSpPr>
          <p:cNvPr id="8" name="Text 5"/>
          <p:cNvSpPr/>
          <p:nvPr/>
        </p:nvSpPr>
        <p:spPr>
          <a:xfrm>
            <a:off x="2393394" y="3784521"/>
            <a:ext cx="10199013" cy="355402"/>
          </a:xfrm>
          <a:prstGeom prst="rect">
            <a:avLst/>
          </a:prstGeom>
          <a:noFill/>
          <a:ln/>
        </p:spPr>
        <p:txBody>
          <a:bodyPr wrap="none" rtlCol="0" anchor="t"/>
          <a:lstStyle/>
          <a:p>
            <a:pPr marL="342900" indent="-342900" algn="l">
              <a:lnSpc>
                <a:spcPts val="2799"/>
              </a:lnSpc>
              <a:buSzPct val="100000"/>
              <a:buChar char="•"/>
            </a:pPr>
            <a:r>
              <a:rPr lang="en-US" sz="2000" b="1" dirty="0">
                <a:solidFill>
                  <a:srgbClr val="E5E0DF"/>
                </a:solidFill>
                <a:latin typeface="Roboto" pitchFamily="34" charset="0"/>
                <a:ea typeface="Roboto" pitchFamily="34" charset="-122"/>
                <a:cs typeface="Roboto" pitchFamily="34" charset="-120"/>
              </a:rPr>
              <a:t>Real-Time Monitoring</a:t>
            </a:r>
            <a:endParaRPr lang="en-US" sz="2000" dirty="0"/>
          </a:p>
        </p:txBody>
      </p:sp>
      <p:sp>
        <p:nvSpPr>
          <p:cNvPr id="9" name="Text 6"/>
          <p:cNvSpPr/>
          <p:nvPr/>
        </p:nvSpPr>
        <p:spPr>
          <a:xfrm>
            <a:off x="2393394" y="4228743"/>
            <a:ext cx="10199013" cy="355402"/>
          </a:xfrm>
          <a:prstGeom prst="rect">
            <a:avLst/>
          </a:prstGeom>
          <a:noFill/>
          <a:ln/>
        </p:spPr>
        <p:txBody>
          <a:bodyPr wrap="none" rtlCol="0" anchor="t"/>
          <a:lstStyle/>
          <a:p>
            <a:pPr marL="342900" indent="-342900" algn="l">
              <a:lnSpc>
                <a:spcPts val="2799"/>
              </a:lnSpc>
              <a:buSzPct val="100000"/>
              <a:buChar char="•"/>
            </a:pPr>
            <a:r>
              <a:rPr lang="en-US" sz="2000" b="1" dirty="0">
                <a:solidFill>
                  <a:srgbClr val="E5E0DF"/>
                </a:solidFill>
                <a:latin typeface="Roboto" pitchFamily="34" charset="0"/>
                <a:ea typeface="Roboto" pitchFamily="34" charset="-122"/>
                <a:cs typeface="Roboto" pitchFamily="34" charset="-120"/>
              </a:rPr>
              <a:t>Data Transmission to the Cloud</a:t>
            </a:r>
            <a:endParaRPr lang="en-US" sz="2000" dirty="0"/>
          </a:p>
        </p:txBody>
      </p:sp>
      <p:sp>
        <p:nvSpPr>
          <p:cNvPr id="10" name="Text 7"/>
          <p:cNvSpPr/>
          <p:nvPr/>
        </p:nvSpPr>
        <p:spPr>
          <a:xfrm>
            <a:off x="2393394" y="4672965"/>
            <a:ext cx="10199013" cy="355402"/>
          </a:xfrm>
          <a:prstGeom prst="rect">
            <a:avLst/>
          </a:prstGeom>
          <a:noFill/>
          <a:ln/>
        </p:spPr>
        <p:txBody>
          <a:bodyPr wrap="none" rtlCol="0" anchor="t"/>
          <a:lstStyle/>
          <a:p>
            <a:pPr marL="342900" indent="-342900" algn="l">
              <a:lnSpc>
                <a:spcPts val="2799"/>
              </a:lnSpc>
              <a:buSzPct val="100000"/>
              <a:buChar char="•"/>
            </a:pPr>
            <a:r>
              <a:rPr lang="en-US" sz="2000" b="1" dirty="0">
                <a:solidFill>
                  <a:srgbClr val="E5E0DF"/>
                </a:solidFill>
                <a:latin typeface="Roboto" pitchFamily="34" charset="0"/>
                <a:ea typeface="Roboto" pitchFamily="34" charset="-122"/>
                <a:cs typeface="Roboto" pitchFamily="34" charset="-120"/>
              </a:rPr>
              <a:t>Cloud-Based Storage</a:t>
            </a:r>
            <a:endParaRPr lang="en-US" sz="2000" dirty="0"/>
          </a:p>
        </p:txBody>
      </p:sp>
      <p:sp>
        <p:nvSpPr>
          <p:cNvPr id="11" name="Text 8"/>
          <p:cNvSpPr/>
          <p:nvPr/>
        </p:nvSpPr>
        <p:spPr>
          <a:xfrm>
            <a:off x="2393394" y="5117187"/>
            <a:ext cx="10199013" cy="355402"/>
          </a:xfrm>
          <a:prstGeom prst="rect">
            <a:avLst/>
          </a:prstGeom>
          <a:noFill/>
          <a:ln/>
        </p:spPr>
        <p:txBody>
          <a:bodyPr wrap="none" rtlCol="0" anchor="t"/>
          <a:lstStyle/>
          <a:p>
            <a:pPr marL="342900" indent="-342900" algn="l">
              <a:lnSpc>
                <a:spcPts val="2799"/>
              </a:lnSpc>
              <a:buSzPct val="100000"/>
              <a:buChar char="•"/>
            </a:pPr>
            <a:r>
              <a:rPr lang="en-US" sz="2000" b="1" dirty="0">
                <a:solidFill>
                  <a:srgbClr val="E5E0DF"/>
                </a:solidFill>
                <a:latin typeface="Roboto" pitchFamily="34" charset="0"/>
                <a:ea typeface="Roboto" pitchFamily="34" charset="-122"/>
                <a:cs typeface="Roboto" pitchFamily="34" charset="-120"/>
              </a:rPr>
              <a:t>Remote Access for Supervisors</a:t>
            </a:r>
            <a:endParaRPr lang="en-US" sz="2000" dirty="0"/>
          </a:p>
        </p:txBody>
      </p:sp>
      <p:sp>
        <p:nvSpPr>
          <p:cNvPr id="12" name="Text 9"/>
          <p:cNvSpPr/>
          <p:nvPr/>
        </p:nvSpPr>
        <p:spPr>
          <a:xfrm>
            <a:off x="2393394" y="5561409"/>
            <a:ext cx="10199013" cy="355402"/>
          </a:xfrm>
          <a:prstGeom prst="rect">
            <a:avLst/>
          </a:prstGeom>
          <a:noFill/>
          <a:ln/>
        </p:spPr>
        <p:txBody>
          <a:bodyPr wrap="none" rtlCol="0" anchor="t"/>
          <a:lstStyle/>
          <a:p>
            <a:pPr algn="l">
              <a:lnSpc>
                <a:spcPts val="2799"/>
              </a:lnSpc>
              <a:buSzPct val="100000"/>
            </a:pPr>
            <a:r>
              <a:rPr lang="en-US" dirty="0">
                <a:solidFill>
                  <a:srgbClr val="E5E0DF"/>
                </a:solidFill>
                <a:latin typeface="Roboto" pitchFamily="34" charset="0"/>
                <a:ea typeface="Roboto" pitchFamily="34" charset="-122"/>
                <a:cs typeface="Roboto" pitchFamily="34" charset="-120"/>
              </a:rPr>
              <a:t>Connecting our Smart Helmet to the Internet for enhanced safety and communication.</a:t>
            </a:r>
            <a:endParaRPr lang="en-US" dirty="0"/>
          </a:p>
        </p:txBody>
      </p:sp>
      <p:pic>
        <p:nvPicPr>
          <p:cNvPr id="13" name="Image 0">
            <a:extLst>
              <a:ext uri="{FF2B5EF4-FFF2-40B4-BE49-F238E27FC236}">
                <a16:creationId xmlns:a16="http://schemas.microsoft.com/office/drawing/2014/main" id="{1E08D758-44BF-870B-2632-40773200AAE8}"/>
              </a:ext>
            </a:extLst>
          </p:cNvPr>
          <p:cNvPicPr>
            <a:picLocks noChangeAspect="1"/>
          </p:cNvPicPr>
          <p:nvPr/>
        </p:nvPicPr>
        <p:blipFill>
          <a:blip r:embed="rId4"/>
          <a:srcRect/>
          <a:stretch/>
        </p:blipFill>
        <p:spPr>
          <a:xfrm>
            <a:off x="10972800" y="30599"/>
            <a:ext cx="3657600" cy="3657600"/>
          </a:xfrm>
          <a:prstGeom prst="rect">
            <a:avLst/>
          </a:prstGeom>
        </p:spPr>
      </p:pic>
    </p:spTree>
    <p:extLst>
      <p:ext uri="{BB962C8B-B14F-4D97-AF65-F5344CB8AC3E}">
        <p14:creationId xmlns:p14="http://schemas.microsoft.com/office/powerpoint/2010/main" val="2983595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IN"/>
          </a:p>
        </p:txBody>
      </p:sp>
      <p:sp>
        <p:nvSpPr>
          <p:cNvPr id="3" name="Shape 1"/>
          <p:cNvSpPr/>
          <p:nvPr/>
        </p:nvSpPr>
        <p:spPr>
          <a:xfrm>
            <a:off x="0" y="0"/>
            <a:ext cx="14630400" cy="8229600"/>
          </a:xfrm>
          <a:prstGeom prst="rect">
            <a:avLst/>
          </a:prstGeom>
          <a:solidFill>
            <a:srgbClr val="050505"/>
          </a:solidFill>
          <a:ln w="13811">
            <a:solidFill>
              <a:srgbClr val="565151"/>
            </a:solidFill>
            <a:prstDash val="solid"/>
          </a:ln>
        </p:spPr>
        <p:txBody>
          <a:bodyPr/>
          <a:lstStyle/>
          <a:p>
            <a:endParaRPr lang="en-IN"/>
          </a:p>
        </p:txBody>
      </p:sp>
      <p:sp>
        <p:nvSpPr>
          <p:cNvPr id="4" name="Text 2"/>
          <p:cNvSpPr/>
          <p:nvPr/>
        </p:nvSpPr>
        <p:spPr>
          <a:xfrm>
            <a:off x="2037993" y="656987"/>
            <a:ext cx="790194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Working of the Smart Helmet</a:t>
            </a:r>
            <a:endParaRPr lang="en-US" sz="4374" dirty="0"/>
          </a:p>
        </p:txBody>
      </p:sp>
      <p:sp>
        <p:nvSpPr>
          <p:cNvPr id="5" name="Shape 3"/>
          <p:cNvSpPr/>
          <p:nvPr/>
        </p:nvSpPr>
        <p:spPr>
          <a:xfrm>
            <a:off x="2349103" y="1795701"/>
            <a:ext cx="44410" cy="5776793"/>
          </a:xfrm>
          <a:prstGeom prst="rect">
            <a:avLst/>
          </a:prstGeom>
          <a:solidFill>
            <a:srgbClr val="494950"/>
          </a:solidFill>
          <a:ln/>
        </p:spPr>
        <p:txBody>
          <a:bodyPr/>
          <a:lstStyle/>
          <a:p>
            <a:endParaRPr lang="en-IN"/>
          </a:p>
        </p:txBody>
      </p:sp>
      <p:sp>
        <p:nvSpPr>
          <p:cNvPr id="6" name="Shape 4"/>
          <p:cNvSpPr/>
          <p:nvPr/>
        </p:nvSpPr>
        <p:spPr>
          <a:xfrm>
            <a:off x="2621220" y="2197001"/>
            <a:ext cx="777597" cy="44410"/>
          </a:xfrm>
          <a:prstGeom prst="rect">
            <a:avLst/>
          </a:prstGeom>
          <a:solidFill>
            <a:srgbClr val="494950"/>
          </a:solidFill>
          <a:ln/>
        </p:spPr>
        <p:txBody>
          <a:bodyPr/>
          <a:lstStyle/>
          <a:p>
            <a:endParaRPr lang="en-IN"/>
          </a:p>
        </p:txBody>
      </p:sp>
      <p:sp>
        <p:nvSpPr>
          <p:cNvPr id="7" name="Shape 5"/>
          <p:cNvSpPr/>
          <p:nvPr/>
        </p:nvSpPr>
        <p:spPr>
          <a:xfrm>
            <a:off x="2121277" y="1969294"/>
            <a:ext cx="499943" cy="499943"/>
          </a:xfrm>
          <a:prstGeom prst="roundRect">
            <a:avLst>
              <a:gd name="adj" fmla="val 20000"/>
            </a:avLst>
          </a:prstGeom>
          <a:solidFill>
            <a:srgbClr val="3D3D42"/>
          </a:solidFill>
          <a:ln w="13811">
            <a:solidFill>
              <a:srgbClr val="494950"/>
            </a:solidFill>
            <a:prstDash val="solid"/>
          </a:ln>
        </p:spPr>
        <p:txBody>
          <a:bodyPr/>
          <a:lstStyle/>
          <a:p>
            <a:endParaRPr lang="en-IN"/>
          </a:p>
        </p:txBody>
      </p:sp>
      <p:sp>
        <p:nvSpPr>
          <p:cNvPr id="8" name="Text 6"/>
          <p:cNvSpPr/>
          <p:nvPr/>
        </p:nvSpPr>
        <p:spPr>
          <a:xfrm>
            <a:off x="2321659" y="2010966"/>
            <a:ext cx="9906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9" name="Text 7"/>
          <p:cNvSpPr/>
          <p:nvPr/>
        </p:nvSpPr>
        <p:spPr>
          <a:xfrm>
            <a:off x="3593306" y="2017871"/>
            <a:ext cx="5128260"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Data Collection from Various Sensors</a:t>
            </a:r>
            <a:endParaRPr lang="en-US" sz="2187" dirty="0"/>
          </a:p>
        </p:txBody>
      </p:sp>
      <p:sp>
        <p:nvSpPr>
          <p:cNvPr id="10" name="Text 8"/>
          <p:cNvSpPr/>
          <p:nvPr/>
        </p:nvSpPr>
        <p:spPr>
          <a:xfrm>
            <a:off x="3593306" y="2587228"/>
            <a:ext cx="8999101" cy="710803"/>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The smart helmet is equipped with various sensors that continuously monitor the worker's environment.</a:t>
            </a:r>
            <a:endParaRPr lang="en-US" sz="1750" dirty="0"/>
          </a:p>
        </p:txBody>
      </p:sp>
      <p:sp>
        <p:nvSpPr>
          <p:cNvPr id="11" name="Shape 9"/>
          <p:cNvSpPr/>
          <p:nvPr/>
        </p:nvSpPr>
        <p:spPr>
          <a:xfrm>
            <a:off x="2621220" y="4196655"/>
            <a:ext cx="777597" cy="44410"/>
          </a:xfrm>
          <a:prstGeom prst="rect">
            <a:avLst/>
          </a:prstGeom>
          <a:solidFill>
            <a:srgbClr val="494950"/>
          </a:solidFill>
          <a:ln/>
        </p:spPr>
        <p:txBody>
          <a:bodyPr/>
          <a:lstStyle/>
          <a:p>
            <a:endParaRPr lang="en-IN"/>
          </a:p>
        </p:txBody>
      </p:sp>
      <p:sp>
        <p:nvSpPr>
          <p:cNvPr id="12" name="Shape 10"/>
          <p:cNvSpPr/>
          <p:nvPr/>
        </p:nvSpPr>
        <p:spPr>
          <a:xfrm>
            <a:off x="2121277" y="3968948"/>
            <a:ext cx="499943" cy="499943"/>
          </a:xfrm>
          <a:prstGeom prst="roundRect">
            <a:avLst>
              <a:gd name="adj" fmla="val 20000"/>
            </a:avLst>
          </a:prstGeom>
          <a:solidFill>
            <a:srgbClr val="3D3D42"/>
          </a:solidFill>
          <a:ln w="13811">
            <a:solidFill>
              <a:srgbClr val="494950"/>
            </a:solidFill>
            <a:prstDash val="solid"/>
          </a:ln>
        </p:spPr>
        <p:txBody>
          <a:bodyPr/>
          <a:lstStyle/>
          <a:p>
            <a:endParaRPr lang="en-IN"/>
          </a:p>
        </p:txBody>
      </p:sp>
      <p:sp>
        <p:nvSpPr>
          <p:cNvPr id="13" name="Text 11"/>
          <p:cNvSpPr/>
          <p:nvPr/>
        </p:nvSpPr>
        <p:spPr>
          <a:xfrm>
            <a:off x="2275939" y="4010620"/>
            <a:ext cx="19050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4" name="Text 12"/>
          <p:cNvSpPr/>
          <p:nvPr/>
        </p:nvSpPr>
        <p:spPr>
          <a:xfrm>
            <a:off x="3593306" y="4017526"/>
            <a:ext cx="5867400"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Processing and Sending Data to the Cloud</a:t>
            </a:r>
            <a:endParaRPr lang="en-US" sz="2187" dirty="0"/>
          </a:p>
        </p:txBody>
      </p:sp>
      <p:sp>
        <p:nvSpPr>
          <p:cNvPr id="15" name="Text 13"/>
          <p:cNvSpPr/>
          <p:nvPr/>
        </p:nvSpPr>
        <p:spPr>
          <a:xfrm>
            <a:off x="3593306" y="4586883"/>
            <a:ext cx="8999101" cy="355402"/>
          </a:xfrm>
          <a:prstGeom prst="rect">
            <a:avLst/>
          </a:prstGeom>
          <a:noFill/>
          <a:ln/>
        </p:spPr>
        <p:txBody>
          <a:bodyPr wrap="non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The data collected by the sensors is sent to a central system for analysis and alerts.</a:t>
            </a:r>
            <a:endParaRPr lang="en-US" sz="1750" dirty="0"/>
          </a:p>
        </p:txBody>
      </p:sp>
      <p:sp>
        <p:nvSpPr>
          <p:cNvPr id="16" name="Shape 14"/>
          <p:cNvSpPr/>
          <p:nvPr/>
        </p:nvSpPr>
        <p:spPr>
          <a:xfrm>
            <a:off x="2621220" y="6196310"/>
            <a:ext cx="777597" cy="44410"/>
          </a:xfrm>
          <a:prstGeom prst="rect">
            <a:avLst/>
          </a:prstGeom>
          <a:solidFill>
            <a:srgbClr val="494950"/>
          </a:solidFill>
          <a:ln/>
        </p:spPr>
        <p:txBody>
          <a:bodyPr/>
          <a:lstStyle/>
          <a:p>
            <a:endParaRPr lang="en-IN"/>
          </a:p>
        </p:txBody>
      </p:sp>
      <p:sp>
        <p:nvSpPr>
          <p:cNvPr id="17" name="Shape 15"/>
          <p:cNvSpPr/>
          <p:nvPr/>
        </p:nvSpPr>
        <p:spPr>
          <a:xfrm>
            <a:off x="2121277" y="5968603"/>
            <a:ext cx="499943" cy="499943"/>
          </a:xfrm>
          <a:prstGeom prst="roundRect">
            <a:avLst>
              <a:gd name="adj" fmla="val 20000"/>
            </a:avLst>
          </a:prstGeom>
          <a:solidFill>
            <a:srgbClr val="3D3D42"/>
          </a:solidFill>
          <a:ln w="13811">
            <a:solidFill>
              <a:srgbClr val="494950"/>
            </a:solidFill>
            <a:prstDash val="solid"/>
          </a:ln>
        </p:spPr>
        <p:txBody>
          <a:bodyPr/>
          <a:lstStyle/>
          <a:p>
            <a:endParaRPr lang="en-IN"/>
          </a:p>
        </p:txBody>
      </p:sp>
      <p:sp>
        <p:nvSpPr>
          <p:cNvPr id="18" name="Text 16"/>
          <p:cNvSpPr/>
          <p:nvPr/>
        </p:nvSpPr>
        <p:spPr>
          <a:xfrm>
            <a:off x="2272129" y="6010275"/>
            <a:ext cx="19812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9" name="Text 17"/>
          <p:cNvSpPr/>
          <p:nvPr/>
        </p:nvSpPr>
        <p:spPr>
          <a:xfrm>
            <a:off x="3593306" y="6017181"/>
            <a:ext cx="4693920"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Real-time Monitoring and Analysis</a:t>
            </a:r>
            <a:endParaRPr lang="en-US" sz="2187" dirty="0"/>
          </a:p>
        </p:txBody>
      </p:sp>
      <p:sp>
        <p:nvSpPr>
          <p:cNvPr id="20" name="Text 18"/>
          <p:cNvSpPr/>
          <p:nvPr/>
        </p:nvSpPr>
        <p:spPr>
          <a:xfrm>
            <a:off x="3593306" y="6586538"/>
            <a:ext cx="8999101" cy="710803"/>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In case of any danger or hazardous situation, the smart helmet is equipped with an alarm system to notify the worker.</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508EE0BE-7A06-4668-BD12-01AFD2533E94}">
  <we:reference id="wa200006067" version="1.0.0.5" store="en-US" storeType="OMEX"/>
  <we:alternateReferences>
    <we:reference id="wa200006067" version="1.0.0.5" store="WA20000606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100</TotalTime>
  <Words>859</Words>
  <Application>Microsoft Office PowerPoint</Application>
  <PresentationFormat>Custom</PresentationFormat>
  <Paragraphs>101</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Poppins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 ? ?</cp:lastModifiedBy>
  <cp:revision>4</cp:revision>
  <dcterms:created xsi:type="dcterms:W3CDTF">2023-12-03T20:32:03Z</dcterms:created>
  <dcterms:modified xsi:type="dcterms:W3CDTF">2023-12-04T07:03:10Z</dcterms:modified>
</cp:coreProperties>
</file>